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y="5143500" cx="9144000"/>
  <p:notesSz cx="6858000" cy="9144000"/>
  <p:embeddedFontLst>
    <p:embeddedFont>
      <p:font typeface="Gill Sans"/>
      <p:regular r:id="rId93"/>
      <p:bold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8DE3D4-51E0-48FA-AF90-2EFDB3DD165B}">
  <a:tblStyle styleId="{0A8DE3D4-51E0-48FA-AF90-2EFDB3DD16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94" Type="http://schemas.openxmlformats.org/officeDocument/2006/relationships/font" Target="fonts/GillSans-bold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GillSans-regular.fntdata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75889d6b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75889d6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dc57ac8a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dc57ac8a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dc57ac8a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dc57ac8a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2543b58d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2543b58d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15fead5f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15fead5f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Compromise between data rate and range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6c5e60dd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6c5e60dd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6c65ffa35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6c65ffa35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6c65ffa35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6c65ffa35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6c65ffa35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6c65ffa35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69b70b7f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69b70b7f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6c65ffa35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6c65ffa35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75889d6b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75889d6b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6c65ffa35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6c65ffa35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6c65ffa35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6c65ffa35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6c65ffa35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6c65ffa35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5c139a358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5c139a358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6c5e60dd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6c5e60dd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6c5e60dd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6c5e60dd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6c5e60dd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6c5e60dd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69b70b7f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d69b70b7f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6c65ffa3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d6c65ffa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69b70b7fb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69b70b7fb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75889d6b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75889d6b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59d046d8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59d046d8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8409eacc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8409eacc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8409eacc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8409eacc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8409eacc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8409eacc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d8409eacc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d8409eacc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d8409eacc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d8409eacc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8409eacc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8409eacc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d4d9ca62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cd4d9ca62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6c65ffa3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d6c65ffa3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d6c65ffa35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d6c65ffa35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718f69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7718f69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d6c65ffa3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d6c65ffa3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8409eacc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8409eacc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7aedb1fb9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7aedb1fb9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7aedb1fb9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7aedb1fb9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cd4d9ca62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cd4d9ca62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cd4d9ca62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cd4d9ca62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d35d4e0df1_1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d35d4e0df1_1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d15feadb7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d15feadb7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d15feadb7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d15feadb7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d15feadb73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d15feadb73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6c5e60dd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6c5e60dd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d15feadb73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d15feadb73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15feadb73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15feadb73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cd4d9ca62a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cd4d9ca62a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7aedb1fb9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7aedb1fb9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aedb1fb9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aedb1fb9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7aedb1fb9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7aedb1fb9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d6c65ffa3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d6c65ffa3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6c65ffa35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6c65ffa35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d6c65ffa35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d6c65ffa35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d6c65ffa35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d6c65ffa35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6c5e60dd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6c5e60dd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d6c65ffa35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d6c65ffa35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d6c65ffa35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d6c65ffa35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d29ab90ce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d29ab90ce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d5c139a35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d5c139a35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d5c139a35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d5c139a35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d5c139a35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d5c139a35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d5c139a35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d5c139a35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d3ec37cc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d3ec37cc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d5c139a35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d5c139a35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d5c139a35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d5c139a35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6c5e60dd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6c5e60dd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d8409eacc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d8409eacc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d8409eacc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d8409eacc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d8409eacc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d8409eacc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aedb1fb9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7aedb1fb9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7aedb1fb9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7aedb1fb9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7aedb1fb9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7aedb1fb9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7aedb1fb9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7aedb1fb9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7aedb1fb9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7aedb1fb9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7aedb1fb9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7aedb1fb9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d5c139a35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d5c139a35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dc57ac8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dc57ac8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d5c139a35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d5c139a35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d5c139a358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d5c139a35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d5c139a35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d5c139a35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d5c139a358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d5c139a358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d5c139a358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d5c139a358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d5c139a358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d5c139a358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d5c139a358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d5c139a358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dc57ac8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dc57ac8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46.png"/><Relationship Id="rId6" Type="http://schemas.openxmlformats.org/officeDocument/2006/relationships/image" Target="../media/image9.jpg"/><Relationship Id="rId7" Type="http://schemas.openxmlformats.org/officeDocument/2006/relationships/image" Target="../media/image10.png"/><Relationship Id="rId8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5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5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0740" y="344469"/>
            <a:ext cx="1501565" cy="8450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ctrTitle"/>
          </p:nvPr>
        </p:nvSpPr>
        <p:spPr>
          <a:xfrm>
            <a:off x="513896" y="3321846"/>
            <a:ext cx="8148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13895" y="4035710"/>
            <a:ext cx="64698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TU_130227_PPT_Bild-Aussicht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72719"/>
            <a:ext cx="8662307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0740" y="4035710"/>
            <a:ext cx="1501567" cy="64871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2" type="body"/>
          </p:nvPr>
        </p:nvSpPr>
        <p:spPr>
          <a:xfrm>
            <a:off x="513896" y="3689917"/>
            <a:ext cx="8149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b="23191" l="224" r="2949" t="1199"/>
          <a:stretch/>
        </p:blipFill>
        <p:spPr>
          <a:xfrm>
            <a:off x="541263" y="1470933"/>
            <a:ext cx="8121046" cy="1716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7274414" y="3242215"/>
            <a:ext cx="1388094" cy="738556"/>
            <a:chOff x="3932773" y="262392"/>
            <a:chExt cx="2533943" cy="1348221"/>
          </a:xfrm>
        </p:grpSpPr>
        <p:pic>
          <p:nvPicPr>
            <p:cNvPr id="16" name="Google Shape;16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51894" y="727966"/>
              <a:ext cx="1437355" cy="362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51894" y="1247680"/>
              <a:ext cx="2361498" cy="362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401077" y="262392"/>
              <a:ext cx="1065639" cy="1046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 txBox="1"/>
            <p:nvPr/>
          </p:nvSpPr>
          <p:spPr>
            <a:xfrm>
              <a:off x="3932773" y="273122"/>
              <a:ext cx="17895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" sz="11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MURMEL</a:t>
              </a:r>
              <a:endPara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-15506" l="-4818" r="-73344" t="-144781"/>
          <a:stretch/>
        </p:blipFill>
        <p:spPr>
          <a:xfrm>
            <a:off x="7724183" y="-847436"/>
            <a:ext cx="2061600" cy="1695000"/>
          </a:xfrm>
          <a:prstGeom prst="plus">
            <a:avLst>
              <a:gd fmla="val 33298" name="adj"/>
            </a:avLst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" type="body"/>
          </p:nvPr>
        </p:nvSpPr>
        <p:spPr>
          <a:xfrm>
            <a:off x="226646" y="820631"/>
            <a:ext cx="86517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106136" y="4791501"/>
            <a:ext cx="42855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27" name="Google Shape;27;p3"/>
          <p:cNvCxnSpPr/>
          <p:nvPr/>
        </p:nvCxnSpPr>
        <p:spPr>
          <a:xfrm>
            <a:off x="106136" y="627835"/>
            <a:ext cx="8131200" cy="0"/>
          </a:xfrm>
          <a:prstGeom prst="straightConnector1">
            <a:avLst/>
          </a:prstGeom>
          <a:noFill/>
          <a:ln cap="flat" cmpd="sng" w="12700">
            <a:solidFill>
              <a:srgbClr val="C50E1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3"/>
          <p:cNvSpPr txBox="1"/>
          <p:nvPr>
            <p:ph idx="2" type="body"/>
          </p:nvPr>
        </p:nvSpPr>
        <p:spPr>
          <a:xfrm>
            <a:off x="106136" y="128222"/>
            <a:ext cx="79482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5873" y="4789799"/>
            <a:ext cx="692404" cy="28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0773" y="4780958"/>
            <a:ext cx="1207400" cy="30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1691" y="4795089"/>
            <a:ext cx="1799082" cy="27660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/>
          <p:nvPr/>
        </p:nvSpPr>
        <p:spPr>
          <a:xfrm>
            <a:off x="37700" y="4730650"/>
            <a:ext cx="362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2"/>
                </a:solidFill>
              </a:rPr>
              <a:t>Date: 11.05.2021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>
  <p:cSld name="Abschnittsüberschrif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1" type="ftr"/>
          </p:nvPr>
        </p:nvSpPr>
        <p:spPr>
          <a:xfrm>
            <a:off x="106136" y="4791501"/>
            <a:ext cx="42855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36" name="Google Shape;36;p4"/>
          <p:cNvCxnSpPr/>
          <p:nvPr/>
        </p:nvCxnSpPr>
        <p:spPr>
          <a:xfrm>
            <a:off x="516097" y="3245302"/>
            <a:ext cx="7147800" cy="0"/>
          </a:xfrm>
          <a:prstGeom prst="straightConnector1">
            <a:avLst/>
          </a:prstGeom>
          <a:noFill/>
          <a:ln cap="flat" cmpd="sng" w="12700">
            <a:solidFill>
              <a:srgbClr val="C50E1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516097" y="2859881"/>
            <a:ext cx="71478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2" type="body"/>
          </p:nvPr>
        </p:nvSpPr>
        <p:spPr>
          <a:xfrm>
            <a:off x="516097" y="3245303"/>
            <a:ext cx="71478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2">
            <a:alphaModFix/>
          </a:blip>
          <a:srcRect b="-15506" l="-4818" r="-73344" t="-144781"/>
          <a:stretch/>
        </p:blipFill>
        <p:spPr>
          <a:xfrm>
            <a:off x="7724183" y="-847436"/>
            <a:ext cx="2061600" cy="1695000"/>
          </a:xfrm>
          <a:prstGeom prst="plus">
            <a:avLst>
              <a:gd fmla="val 33298" name="adj"/>
            </a:avLst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5873" y="4789799"/>
            <a:ext cx="692404" cy="28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0773" y="4780958"/>
            <a:ext cx="1207400" cy="30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1691" y="4795089"/>
            <a:ext cx="1799082" cy="27660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/>
          <p:nvPr/>
        </p:nvSpPr>
        <p:spPr>
          <a:xfrm>
            <a:off x="37700" y="4730650"/>
            <a:ext cx="362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2"/>
                </a:solidFill>
              </a:rPr>
              <a:t>Date: 1.05.2021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1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jp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hyperlink" Target="https://www.thethingsnetwork.org/u/elab_berlin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hyperlink" Target="https://www.thethingsnetwork.org/u/elab_berlin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hyperlink" Target="https://www.thethingsnetwork.org/u/elab_berlin" TargetMode="External"/><Relationship Id="rId6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jpg"/><Relationship Id="rId4" Type="http://schemas.openxmlformats.org/officeDocument/2006/relationships/image" Target="../media/image3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jpg"/><Relationship Id="rId4" Type="http://schemas.openxmlformats.org/officeDocument/2006/relationships/image" Target="../media/image32.jpg"/><Relationship Id="rId5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jpg"/><Relationship Id="rId4" Type="http://schemas.openxmlformats.org/officeDocument/2006/relationships/image" Target="../media/image32.jpg"/><Relationship Id="rId5" Type="http://schemas.openxmlformats.org/officeDocument/2006/relationships/image" Target="../media/image35.png"/><Relationship Id="rId6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11" Type="http://schemas.openxmlformats.org/officeDocument/2006/relationships/image" Target="../media/image11.jpg"/><Relationship Id="rId10" Type="http://schemas.openxmlformats.org/officeDocument/2006/relationships/image" Target="../media/image45.png"/><Relationship Id="rId9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4.png"/><Relationship Id="rId5" Type="http://schemas.openxmlformats.org/officeDocument/2006/relationships/image" Target="../media/image45.png"/><Relationship Id="rId6" Type="http://schemas.openxmlformats.org/officeDocument/2006/relationships/image" Target="../media/image1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4.png"/><Relationship Id="rId5" Type="http://schemas.openxmlformats.org/officeDocument/2006/relationships/image" Target="../media/image45.png"/><Relationship Id="rId6" Type="http://schemas.openxmlformats.org/officeDocument/2006/relationships/image" Target="../media/image1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4.png"/><Relationship Id="rId5" Type="http://schemas.openxmlformats.org/officeDocument/2006/relationships/image" Target="../media/image45.png"/><Relationship Id="rId6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Relationship Id="rId4" Type="http://schemas.openxmlformats.org/officeDocument/2006/relationships/image" Target="../media/image4.png"/><Relationship Id="rId5" Type="http://schemas.openxmlformats.org/officeDocument/2006/relationships/image" Target="../media/image45.png"/><Relationship Id="rId6" Type="http://schemas.openxmlformats.org/officeDocument/2006/relationships/image" Target="../media/image1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4.png"/><Relationship Id="rId5" Type="http://schemas.openxmlformats.org/officeDocument/2006/relationships/image" Target="../media/image45.png"/><Relationship Id="rId6" Type="http://schemas.openxmlformats.org/officeDocument/2006/relationships/image" Target="../media/image1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11" Type="http://schemas.openxmlformats.org/officeDocument/2006/relationships/image" Target="../media/image11.jpg"/><Relationship Id="rId10" Type="http://schemas.openxmlformats.org/officeDocument/2006/relationships/image" Target="../media/image45.png"/><Relationship Id="rId9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hethingsnetwork.org/community/berlin/post/berlin-festigt-seine-nationale-smart-city-vorreiterposition" TargetMode="External"/><Relationship Id="rId10" Type="http://schemas.openxmlformats.org/officeDocument/2006/relationships/hyperlink" Target="https://www.thethingsnetwork.org/community/berlin/post/german-railways-1st-outside-field-testing-of-paxcounter-using-ttn-berlin-central-railway-station" TargetMode="External"/><Relationship Id="rId13" Type="http://schemas.openxmlformats.org/officeDocument/2006/relationships/hyperlink" Target="https://www.kerlink.com/lora/" TargetMode="External"/><Relationship Id="rId12" Type="http://schemas.openxmlformats.org/officeDocument/2006/relationships/hyperlink" Target="https://zenner-io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technologiestiftung-berlin.de/de/blog/lorawan-ueber-517-kilometer/" TargetMode="External"/><Relationship Id="rId4" Type="http://schemas.openxmlformats.org/officeDocument/2006/relationships/hyperlink" Target="https://www.thethingsnetwork.org/community/berlin/post/this-is-big-news-1st-ttn-gateway-at-250-m-height-on-top-of-tv-tower-berlin-fernsehturm" TargetMode="External"/><Relationship Id="rId9" Type="http://schemas.openxmlformats.org/officeDocument/2006/relationships/hyperlink" Target="https://www.deutschebahn.com/de/Digitalisierung/technologie/digitaler_alltag/lorawan-3232292" TargetMode="External"/><Relationship Id="rId15" Type="http://schemas.openxmlformats.org/officeDocument/2006/relationships/hyperlink" Target="https://www.youtube.com/watch?v=31AhzOoprPw&amp;t=545s" TargetMode="External"/><Relationship Id="rId14" Type="http://schemas.openxmlformats.org/officeDocument/2006/relationships/hyperlink" Target="https://www.thethingsnetwork.org/community/berlin/post/der-iot-zoo-der-deutschen-bah-ag-wachst-weiter" TargetMode="External"/><Relationship Id="rId17" Type="http://schemas.openxmlformats.org/officeDocument/2006/relationships/hyperlink" Target="https://www.startus-insights.com/innovators-guide/5-top-smart-bin-solutions-impacting-smart-cities/" TargetMode="External"/><Relationship Id="rId16" Type="http://schemas.openxmlformats.org/officeDocument/2006/relationships/hyperlink" Target="https://sensoneo.com/optimize-waste-collection-routes/" TargetMode="External"/><Relationship Id="rId5" Type="http://schemas.openxmlformats.org/officeDocument/2006/relationships/hyperlink" Target="https://www.chemie.tu-berlin.de/fileadmin/i10_wheelswaysweights/Projekt/Cargobikometer/SAI-Lab_Cargobikometer_Freifunk.pdf" TargetMode="External"/><Relationship Id="rId6" Type="http://schemas.openxmlformats.org/officeDocument/2006/relationships/hyperlink" Target="https://clair-berlin.de/" TargetMode="External"/><Relationship Id="rId18" Type="http://schemas.openxmlformats.org/officeDocument/2006/relationships/hyperlink" Target="https://www.telekom.com/en/media/media-information/archive/bye-bye-3g-now-lte-is-coming-for-everyone-608220" TargetMode="External"/><Relationship Id="rId7" Type="http://schemas.openxmlformats.org/officeDocument/2006/relationships/hyperlink" Target="https://www.citylab-berlin.org/projects/clair/" TargetMode="External"/><Relationship Id="rId8" Type="http://schemas.openxmlformats.org/officeDocument/2006/relationships/hyperlink" Target="https://www.deutschebahn.com/de/Digitalisierung/technologie/internet_of_things-3241374" TargetMode="External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hyperlink" Target="https://lora-developers.semtech.com/library/tech-papers-and-guides/lora-and-lorawan/" TargetMode="External"/><Relationship Id="rId10" Type="http://schemas.openxmlformats.org/officeDocument/2006/relationships/hyperlink" Target="https://smart-city-berlin.de/projektliste/project-detail?tx_news_pi1%5Bnews%5D=737&amp;cHash=ebf5c42840a8f76f58b280af51dae247" TargetMode="External"/><Relationship Id="rId12" Type="http://schemas.openxmlformats.org/officeDocument/2006/relationships/hyperlink" Target="https://www.thethingsnetwor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iot.telekom.com/en/solutions/drive-track" TargetMode="External"/><Relationship Id="rId4" Type="http://schemas.openxmlformats.org/officeDocument/2006/relationships/hyperlink" Target="https://www.digi.com/videos/what-are-the-differences-between-lte-m-and-nb-iot" TargetMode="External"/><Relationship Id="rId9" Type="http://schemas.openxmlformats.org/officeDocument/2006/relationships/hyperlink" Target="https://tech-journal.semtech.com/understanding-the-lorawan-architecture" TargetMode="External"/><Relationship Id="rId5" Type="http://schemas.openxmlformats.org/officeDocument/2006/relationships/hyperlink" Target="https://buy.sigfox.com/buy/offers/DE" TargetMode="External"/><Relationship Id="rId6" Type="http://schemas.openxmlformats.org/officeDocument/2006/relationships/hyperlink" Target="https://iot.telekom.com/en/networks-tariffs/iot-tariffs/business-smart-connect" TargetMode="External"/><Relationship Id="rId7" Type="http://schemas.openxmlformats.org/officeDocument/2006/relationships/hyperlink" Target="https://www.thethingsnetwork.org/forum/t/limitations-data-rate-packet-size-30-seconds-uplink-and-10-messages-downlink-per-day-fair-access-policy-guidelines/1300" TargetMode="External"/><Relationship Id="rId8" Type="http://schemas.openxmlformats.org/officeDocument/2006/relationships/hyperlink" Target="https://marketplace.att.com/products/att-iot-dataplans-lte-m-us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Relationship Id="rId4" Type="http://schemas.openxmlformats.org/officeDocument/2006/relationships/image" Target="../media/image4.png"/><Relationship Id="rId5" Type="http://schemas.openxmlformats.org/officeDocument/2006/relationships/image" Target="../media/image11.jpg"/><Relationship Id="rId6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youtube.com/watch?v=anZbBtqNeIg" TargetMode="External"/><Relationship Id="rId4" Type="http://schemas.openxmlformats.org/officeDocument/2006/relationships/image" Target="../media/image48.jpg"/><Relationship Id="rId5" Type="http://schemas.openxmlformats.org/officeDocument/2006/relationships/hyperlink" Target="http://www.youtube.com/watch?v=CppRs5zQB3I" TargetMode="External"/><Relationship Id="rId6" Type="http://schemas.openxmlformats.org/officeDocument/2006/relationships/image" Target="../media/image6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thethingsnetwork.org/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3.png"/><Relationship Id="rId6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thethingsnetwork.org/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3.png"/><Relationship Id="rId6" Type="http://schemas.openxmlformats.org/officeDocument/2006/relationships/image" Target="../media/image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youtube.com/watch?v=7zXNnb2qr6s&amp;pp=qAMBugMGCgJkZRAB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youtube.com/watch?v=7zXNnb2qr6s&amp;pp=qAMBugMGCgJkZRAB" TargetMode="External"/><Relationship Id="rId4" Type="http://schemas.openxmlformats.org/officeDocument/2006/relationships/image" Target="../media/image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www.youtube.com/watch?v=7zXNnb2qr6s&amp;pp=qAMBugMGCgJkZRAB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5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www.youtube.com/watch?v=7zXNnb2qr6s&amp;pp=qAMBugMGCgJkZRAB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www.youtube.com/watch?v=7zXNnb2qr6s&amp;pp=qAMBugMGCgJkZRAB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7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6.png"/><Relationship Id="rId4" Type="http://schemas.openxmlformats.org/officeDocument/2006/relationships/image" Target="../media/image75.jpg"/><Relationship Id="rId5" Type="http://schemas.openxmlformats.org/officeDocument/2006/relationships/image" Target="../media/image7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Relationship Id="rId5" Type="http://schemas.openxmlformats.org/officeDocument/2006/relationships/image" Target="../media/image65.png"/><Relationship Id="rId6" Type="http://schemas.openxmlformats.org/officeDocument/2006/relationships/hyperlink" Target="https://thingsboard.io/" TargetMode="External"/><Relationship Id="rId7" Type="http://schemas.openxmlformats.org/officeDocument/2006/relationships/image" Target="../media/image7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513900" y="4159821"/>
            <a:ext cx="6469800" cy="90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de" sz="1050"/>
              <a:t>Yilmaz Naci Aslan</a:t>
            </a:r>
            <a:endParaRPr sz="105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770"/>
              <a:buNone/>
            </a:pPr>
            <a:r>
              <a:rPr lang="de" sz="1050"/>
              <a:t>Supervisors : </a:t>
            </a:r>
            <a:r>
              <a:rPr lang="de" sz="1050"/>
              <a:t>Prof. Dr.-Ing. Dietmar Göhlich</a:t>
            </a:r>
            <a:endParaRPr sz="105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770"/>
              <a:buNone/>
            </a:pPr>
            <a:r>
              <a:rPr lang="de" sz="1050"/>
              <a:t>	        : M.Sc. </a:t>
            </a:r>
            <a:r>
              <a:rPr lang="de" sz="1050"/>
              <a:t>Abhishek Gupta</a:t>
            </a:r>
            <a:endParaRPr sz="105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770"/>
              <a:buNone/>
            </a:pPr>
            <a:r>
              <a:rPr lang="de" sz="1050"/>
              <a:t>Department of Methods of product development and mechatronics</a:t>
            </a:r>
            <a:endParaRPr sz="105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SzPts val="770"/>
              <a:buNone/>
            </a:pPr>
            <a:r>
              <a:rPr lang="de" sz="1050"/>
              <a:t>11.05.2021  </a:t>
            </a:r>
            <a:endParaRPr sz="1050"/>
          </a:p>
        </p:txBody>
      </p:sp>
      <p:sp>
        <p:nvSpPr>
          <p:cNvPr id="59" name="Google Shape;59;p7"/>
          <p:cNvSpPr txBox="1"/>
          <p:nvPr>
            <p:ph idx="2" type="body"/>
          </p:nvPr>
        </p:nvSpPr>
        <p:spPr>
          <a:xfrm>
            <a:off x="513446" y="3868717"/>
            <a:ext cx="8149200" cy="23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Master Thesis</a:t>
            </a:r>
            <a:endParaRPr/>
          </a:p>
        </p:txBody>
      </p:sp>
      <p:sp>
        <p:nvSpPr>
          <p:cNvPr id="60" name="Google Shape;60;p7"/>
          <p:cNvSpPr txBox="1"/>
          <p:nvPr>
            <p:ph type="ctrTitle"/>
          </p:nvPr>
        </p:nvSpPr>
        <p:spPr>
          <a:xfrm>
            <a:off x="513900" y="3290827"/>
            <a:ext cx="8148300" cy="522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Design and </a:t>
            </a:r>
            <a:r>
              <a:rPr lang="de"/>
              <a:t>Implementation</a:t>
            </a:r>
            <a:r>
              <a:rPr lang="de"/>
              <a:t> of a </a:t>
            </a:r>
            <a:r>
              <a:rPr lang="de"/>
              <a:t>Communication</a:t>
            </a:r>
            <a:r>
              <a:rPr lang="de"/>
              <a:t>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for the Project MURMEL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Introduction</a:t>
            </a:r>
            <a:endParaRPr/>
          </a:p>
        </p:txBody>
      </p:sp>
      <p:grpSp>
        <p:nvGrpSpPr>
          <p:cNvPr id="177" name="Google Shape;177;p16"/>
          <p:cNvGrpSpPr/>
          <p:nvPr/>
        </p:nvGrpSpPr>
        <p:grpSpPr>
          <a:xfrm>
            <a:off x="5765300" y="1583050"/>
            <a:ext cx="3295200" cy="1969275"/>
            <a:chOff x="5758825" y="1807150"/>
            <a:chExt cx="3295200" cy="1969275"/>
          </a:xfrm>
        </p:grpSpPr>
        <p:sp>
          <p:nvSpPr>
            <p:cNvPr id="178" name="Google Shape;178;p16"/>
            <p:cNvSpPr txBox="1"/>
            <p:nvPr/>
          </p:nvSpPr>
          <p:spPr>
            <a:xfrm>
              <a:off x="5758825" y="1807150"/>
              <a:ext cx="32952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Use cases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179" name="Google Shape;179;p16"/>
            <p:cNvSpPr txBox="1"/>
            <p:nvPr/>
          </p:nvSpPr>
          <p:spPr>
            <a:xfrm>
              <a:off x="5758825" y="2132425"/>
              <a:ext cx="3295200" cy="16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3600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Collecting fullness level data from dustbins</a:t>
              </a:r>
              <a:endParaRPr sz="1200"/>
            </a:p>
            <a:p>
              <a:pPr indent="-304800" lvl="0" marL="3600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Optimization of the routes of disposal vehicles</a:t>
              </a:r>
              <a:endParaRPr sz="1200"/>
            </a:p>
            <a:p>
              <a:pPr indent="-428625" lvl="1" marL="80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avoidance of empty trips</a:t>
              </a:r>
              <a:endParaRPr sz="1200"/>
            </a:p>
            <a:p>
              <a:pPr indent="-428625" lvl="1" marL="80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less energy usage </a:t>
              </a:r>
              <a:endParaRPr sz="1200"/>
            </a:p>
            <a:p>
              <a:pPr indent="-428625" lvl="1" marL="80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Improving operational efficiency</a:t>
              </a:r>
              <a:endParaRPr sz="1200"/>
            </a:p>
          </p:txBody>
        </p:sp>
      </p:grpSp>
      <p:sp>
        <p:nvSpPr>
          <p:cNvPr id="180" name="Google Shape;180;p16"/>
          <p:cNvSpPr txBox="1"/>
          <p:nvPr/>
        </p:nvSpPr>
        <p:spPr>
          <a:xfrm>
            <a:off x="106125" y="751425"/>
            <a:ext cx="80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arenR" startAt="3"/>
            </a:pPr>
            <a:r>
              <a:rPr b="1" lang="de" sz="1200">
                <a:solidFill>
                  <a:srgbClr val="434343"/>
                </a:solidFill>
              </a:rPr>
              <a:t>Route Optimization with Smart Dustbins </a:t>
            </a:r>
            <a:endParaRPr b="1" sz="1200">
              <a:solidFill>
                <a:srgbClr val="434343"/>
              </a:solidFill>
            </a:endParaRPr>
          </a:p>
        </p:txBody>
      </p:sp>
      <p:grpSp>
        <p:nvGrpSpPr>
          <p:cNvPr id="181" name="Google Shape;181;p16"/>
          <p:cNvGrpSpPr/>
          <p:nvPr/>
        </p:nvGrpSpPr>
        <p:grpSpPr>
          <a:xfrm>
            <a:off x="2624863" y="1583050"/>
            <a:ext cx="3073075" cy="2323175"/>
            <a:chOff x="2431550" y="1718700"/>
            <a:chExt cx="3073075" cy="2323175"/>
          </a:xfrm>
        </p:grpSpPr>
        <p:pic>
          <p:nvPicPr>
            <p:cNvPr id="182" name="Google Shape;182;p16"/>
            <p:cNvPicPr preferRelativeResize="0"/>
            <p:nvPr/>
          </p:nvPicPr>
          <p:blipFill rotWithShape="1">
            <a:blip r:embed="rId3">
              <a:alphaModFix/>
            </a:blip>
            <a:srcRect b="10848" l="11165" r="11934" t="4131"/>
            <a:stretch/>
          </p:blipFill>
          <p:spPr>
            <a:xfrm>
              <a:off x="2431550" y="1718700"/>
              <a:ext cx="3073075" cy="19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6"/>
            <p:cNvSpPr txBox="1"/>
            <p:nvPr/>
          </p:nvSpPr>
          <p:spPr>
            <a:xfrm>
              <a:off x="2431550" y="3703175"/>
              <a:ext cx="300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</a:t>
              </a:r>
              <a:endParaRPr sz="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 </a:t>
              </a:r>
              <a:r>
                <a:rPr lang="de" sz="500"/>
                <a:t>https://sensoneo.com/optimize-waste-collection-routes/</a:t>
              </a:r>
              <a:endParaRPr sz="500"/>
            </a:p>
          </p:txBody>
        </p:sp>
      </p:grpSp>
      <p:sp>
        <p:nvSpPr>
          <p:cNvPr id="184" name="Google Shape;184;p16"/>
          <p:cNvSpPr txBox="1"/>
          <p:nvPr/>
        </p:nvSpPr>
        <p:spPr>
          <a:xfrm>
            <a:off x="2624875" y="1244350"/>
            <a:ext cx="30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Sample Route Planning Engine</a:t>
            </a:r>
            <a:endParaRPr sz="1000"/>
          </a:p>
        </p:txBody>
      </p:sp>
      <p:grpSp>
        <p:nvGrpSpPr>
          <p:cNvPr id="185" name="Google Shape;185;p16"/>
          <p:cNvGrpSpPr/>
          <p:nvPr/>
        </p:nvGrpSpPr>
        <p:grpSpPr>
          <a:xfrm>
            <a:off x="320821" y="1244350"/>
            <a:ext cx="2008204" cy="3200033"/>
            <a:chOff x="314346" y="1468450"/>
            <a:chExt cx="2008204" cy="3200033"/>
          </a:xfrm>
        </p:grpSpPr>
        <p:grpSp>
          <p:nvGrpSpPr>
            <p:cNvPr id="186" name="Google Shape;186;p16"/>
            <p:cNvGrpSpPr/>
            <p:nvPr/>
          </p:nvGrpSpPr>
          <p:grpSpPr>
            <a:xfrm>
              <a:off x="314346" y="1807161"/>
              <a:ext cx="2008200" cy="2861322"/>
              <a:chOff x="325196" y="1704661"/>
              <a:chExt cx="2008200" cy="2861322"/>
            </a:xfrm>
          </p:grpSpPr>
          <p:grpSp>
            <p:nvGrpSpPr>
              <p:cNvPr id="187" name="Google Shape;187;p16"/>
              <p:cNvGrpSpPr/>
              <p:nvPr/>
            </p:nvGrpSpPr>
            <p:grpSpPr>
              <a:xfrm>
                <a:off x="325196" y="1704661"/>
                <a:ext cx="2008200" cy="2861322"/>
                <a:chOff x="1672790" y="1571768"/>
                <a:chExt cx="2335388" cy="3113856"/>
              </a:xfrm>
            </p:grpSpPr>
            <p:pic>
              <p:nvPicPr>
                <p:cNvPr id="188" name="Google Shape;188;p1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672790" y="1571768"/>
                  <a:ext cx="2335388" cy="3113856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44546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189" name="Google Shape;189;p16"/>
                <p:cNvSpPr/>
                <p:nvPr/>
              </p:nvSpPr>
              <p:spPr>
                <a:xfrm>
                  <a:off x="2835369" y="3849132"/>
                  <a:ext cx="308400" cy="3996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190" name="Google Shape;190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15750" y="2997625"/>
                <a:ext cx="882750" cy="882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1" name="Google Shape;191;p16"/>
            <p:cNvSpPr txBox="1"/>
            <p:nvPr/>
          </p:nvSpPr>
          <p:spPr>
            <a:xfrm>
              <a:off x="314350" y="1468450"/>
              <a:ext cx="200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Smart Dustbin</a:t>
              </a:r>
              <a:r>
                <a:rPr lang="de" sz="1000"/>
                <a:t> Prototype</a:t>
              </a:r>
              <a:endParaRPr sz="1000"/>
            </a:p>
          </p:txBody>
        </p:sp>
      </p:grpSp>
      <p:sp>
        <p:nvSpPr>
          <p:cNvPr id="192" name="Google Shape;192;p16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Introduction</a:t>
            </a:r>
            <a:endParaRPr/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3">
            <a:alphaModFix/>
          </a:blip>
          <a:srcRect b="0" l="0" r="0" t="13156"/>
          <a:stretch/>
        </p:blipFill>
        <p:spPr>
          <a:xfrm>
            <a:off x="313675" y="1663550"/>
            <a:ext cx="2399823" cy="22989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500" y="1663550"/>
            <a:ext cx="2451675" cy="1248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00" name="Google Shape;200;p17"/>
          <p:cNvGrpSpPr/>
          <p:nvPr/>
        </p:nvGrpSpPr>
        <p:grpSpPr>
          <a:xfrm>
            <a:off x="5758825" y="1625775"/>
            <a:ext cx="3295200" cy="2181675"/>
            <a:chOff x="5758825" y="1807150"/>
            <a:chExt cx="3295200" cy="2181675"/>
          </a:xfrm>
        </p:grpSpPr>
        <p:sp>
          <p:nvSpPr>
            <p:cNvPr id="201" name="Google Shape;201;p17"/>
            <p:cNvSpPr txBox="1"/>
            <p:nvPr/>
          </p:nvSpPr>
          <p:spPr>
            <a:xfrm>
              <a:off x="5758825" y="1807150"/>
              <a:ext cx="32952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Use cases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202" name="Google Shape;202;p17"/>
            <p:cNvSpPr txBox="1"/>
            <p:nvPr/>
          </p:nvSpPr>
          <p:spPr>
            <a:xfrm>
              <a:off x="5758825" y="2132425"/>
              <a:ext cx="3295200" cy="18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3600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Streaming live video from robots</a:t>
              </a:r>
              <a:endParaRPr sz="1200"/>
            </a:p>
            <a:p>
              <a:pPr indent="-257175" lvl="1" marL="5400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Identifying the problems</a:t>
              </a:r>
              <a:endParaRPr sz="1200"/>
            </a:p>
            <a:p>
              <a:pPr indent="-171450" lvl="2" marL="80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■"/>
              </a:pPr>
              <a:r>
                <a:rPr lang="de" sz="1200"/>
                <a:t>Is the robot stuck?</a:t>
              </a:r>
              <a:endParaRPr sz="1200"/>
            </a:p>
            <a:p>
              <a:pPr indent="-171450" lvl="2" marL="80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■"/>
              </a:pPr>
              <a:r>
                <a:rPr lang="de" sz="1200"/>
                <a:t>Is there an object in front of the dustbin ?</a:t>
              </a:r>
              <a:endParaRPr sz="1200"/>
            </a:p>
            <a:p>
              <a:pPr indent="-304800" lvl="0" marL="3600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Emergency break</a:t>
              </a:r>
              <a:endParaRPr sz="1200"/>
            </a:p>
            <a:p>
              <a:pPr indent="-257175" lvl="1" marL="5400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Enable/disable the autopilot mode</a:t>
              </a:r>
              <a:endParaRPr sz="1200"/>
            </a:p>
            <a:p>
              <a:pPr indent="0" lvl="0" marL="3600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203" name="Google Shape;203;p17"/>
          <p:cNvSpPr txBox="1"/>
          <p:nvPr/>
        </p:nvSpPr>
        <p:spPr>
          <a:xfrm>
            <a:off x="106125" y="751425"/>
            <a:ext cx="80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arenR" startAt="4"/>
            </a:pPr>
            <a:r>
              <a:rPr b="1" lang="de" sz="1200">
                <a:solidFill>
                  <a:srgbClr val="434343"/>
                </a:solidFill>
              </a:rPr>
              <a:t>Accessing to robots in emergencies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204" name="Google Shape;204;p17"/>
          <p:cNvSpPr txBox="1"/>
          <p:nvPr/>
        </p:nvSpPr>
        <p:spPr>
          <a:xfrm>
            <a:off x="314350" y="1287075"/>
            <a:ext cx="239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MURMEL Robot Streaming Server</a:t>
            </a:r>
            <a:endParaRPr sz="1000"/>
          </a:p>
        </p:txBody>
      </p:sp>
      <p:sp>
        <p:nvSpPr>
          <p:cNvPr id="205" name="Google Shape;205;p17"/>
          <p:cNvSpPr txBox="1"/>
          <p:nvPr/>
        </p:nvSpPr>
        <p:spPr>
          <a:xfrm>
            <a:off x="2812500" y="1287075"/>
            <a:ext cx="245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Autopilot control panel of the dashboard</a:t>
            </a:r>
            <a:endParaRPr sz="1000"/>
          </a:p>
        </p:txBody>
      </p:sp>
      <p:sp>
        <p:nvSpPr>
          <p:cNvPr id="206" name="Google Shape;206;p17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>
            <p:ph idx="1" type="body"/>
          </p:nvPr>
        </p:nvSpPr>
        <p:spPr>
          <a:xfrm>
            <a:off x="516097" y="2859881"/>
            <a:ext cx="7147800" cy="38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  <p:sp>
        <p:nvSpPr>
          <p:cNvPr id="212" name="Google Shape;212;p18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</a:t>
            </a:r>
            <a:r>
              <a:rPr lang="de"/>
              <a:t>. Cloud Connectivity of Robots</a:t>
            </a:r>
            <a:endParaRPr/>
          </a:p>
        </p:txBody>
      </p:sp>
      <p:grpSp>
        <p:nvGrpSpPr>
          <p:cNvPr id="218" name="Google Shape;218;p19"/>
          <p:cNvGrpSpPr/>
          <p:nvPr/>
        </p:nvGrpSpPr>
        <p:grpSpPr>
          <a:xfrm>
            <a:off x="106125" y="1760013"/>
            <a:ext cx="3194326" cy="1874088"/>
            <a:chOff x="106125" y="1214788"/>
            <a:chExt cx="3194326" cy="1874088"/>
          </a:xfrm>
        </p:grpSpPr>
        <p:pic>
          <p:nvPicPr>
            <p:cNvPr id="219" name="Google Shape;21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125" y="1214788"/>
              <a:ext cx="3194326" cy="1768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19"/>
            <p:cNvSpPr txBox="1"/>
            <p:nvPr/>
          </p:nvSpPr>
          <p:spPr>
            <a:xfrm>
              <a:off x="261075" y="2827275"/>
              <a:ext cx="2259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https://www.embien.com/blog/introduction-to-lora-technology/</a:t>
              </a:r>
              <a:endParaRPr sz="500"/>
            </a:p>
          </p:txBody>
        </p:sp>
      </p:grpSp>
      <p:sp>
        <p:nvSpPr>
          <p:cNvPr id="221" name="Google Shape;221;p19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241950" y="1039850"/>
            <a:ext cx="29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Wireless Communication Technologies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0"/>
          <p:cNvGrpSpPr/>
          <p:nvPr/>
        </p:nvGrpSpPr>
        <p:grpSpPr>
          <a:xfrm>
            <a:off x="106125" y="1760013"/>
            <a:ext cx="3194326" cy="1874088"/>
            <a:chOff x="106125" y="1214788"/>
            <a:chExt cx="3194326" cy="1874088"/>
          </a:xfrm>
        </p:grpSpPr>
        <p:pic>
          <p:nvPicPr>
            <p:cNvPr id="228" name="Google Shape;22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125" y="1214788"/>
              <a:ext cx="3194326" cy="1768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0"/>
            <p:cNvSpPr txBox="1"/>
            <p:nvPr/>
          </p:nvSpPr>
          <p:spPr>
            <a:xfrm>
              <a:off x="261075" y="2827275"/>
              <a:ext cx="2259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https://www.embien.com/blog/introduction-to-lora-technology/</a:t>
              </a:r>
              <a:endParaRPr sz="500"/>
            </a:p>
          </p:txBody>
        </p:sp>
      </p:grpSp>
      <p:sp>
        <p:nvSpPr>
          <p:cNvPr id="230" name="Google Shape;230;p20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1" name="Google Shape;231;p20"/>
          <p:cNvSpPr txBox="1"/>
          <p:nvPr/>
        </p:nvSpPr>
        <p:spPr>
          <a:xfrm>
            <a:off x="3392550" y="1039850"/>
            <a:ext cx="550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Comparison between wireless communication technologies</a:t>
            </a:r>
            <a:endParaRPr sz="1200"/>
          </a:p>
        </p:txBody>
      </p:sp>
      <p:sp>
        <p:nvSpPr>
          <p:cNvPr id="232" name="Google Shape;232;p20"/>
          <p:cNvSpPr txBox="1"/>
          <p:nvPr/>
        </p:nvSpPr>
        <p:spPr>
          <a:xfrm>
            <a:off x="241950" y="1039850"/>
            <a:ext cx="29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Wireless Communication Technologies</a:t>
            </a:r>
            <a:endParaRPr sz="1200"/>
          </a:p>
        </p:txBody>
      </p:sp>
      <p:sp>
        <p:nvSpPr>
          <p:cNvPr id="233" name="Google Shape;233;p20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  <p:graphicFrame>
        <p:nvGraphicFramePr>
          <p:cNvPr id="234" name="Google Shape;234;p20"/>
          <p:cNvGraphicFramePr/>
          <p:nvPr/>
        </p:nvGraphicFramePr>
        <p:xfrm>
          <a:off x="3300500" y="140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400375"/>
                <a:gridCol w="1400375"/>
                <a:gridCol w="1400375"/>
                <a:gridCol w="1400375"/>
              </a:tblGrid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Features 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SR Wireless Communication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Cellular Communication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LPWAN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(Low Power Wide Area Network)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Range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~400m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2-5 km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5-40 km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Data Rate/Bandwidth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 / Medium / 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1"/>
          <p:cNvGrpSpPr/>
          <p:nvPr/>
        </p:nvGrpSpPr>
        <p:grpSpPr>
          <a:xfrm>
            <a:off x="106125" y="1760013"/>
            <a:ext cx="3194326" cy="1874088"/>
            <a:chOff x="106125" y="1214788"/>
            <a:chExt cx="3194326" cy="1874088"/>
          </a:xfrm>
        </p:grpSpPr>
        <p:pic>
          <p:nvPicPr>
            <p:cNvPr id="240" name="Google Shape;24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125" y="1214788"/>
              <a:ext cx="3194326" cy="1768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1"/>
            <p:cNvSpPr txBox="1"/>
            <p:nvPr/>
          </p:nvSpPr>
          <p:spPr>
            <a:xfrm>
              <a:off x="261075" y="2827275"/>
              <a:ext cx="2259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https://www.embien.com/blog/introduction-to-lora-technology/</a:t>
              </a:r>
              <a:endParaRPr sz="500"/>
            </a:p>
          </p:txBody>
        </p:sp>
      </p:grpSp>
      <p:sp>
        <p:nvSpPr>
          <p:cNvPr id="242" name="Google Shape;242;p21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3392550" y="1039850"/>
            <a:ext cx="550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Comparison between wireless communication technologies</a:t>
            </a:r>
            <a:endParaRPr sz="1200"/>
          </a:p>
        </p:txBody>
      </p:sp>
      <p:sp>
        <p:nvSpPr>
          <p:cNvPr id="244" name="Google Shape;244;p21"/>
          <p:cNvSpPr txBox="1"/>
          <p:nvPr/>
        </p:nvSpPr>
        <p:spPr>
          <a:xfrm>
            <a:off x="241950" y="1039850"/>
            <a:ext cx="29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Wireless Communication Technologies</a:t>
            </a:r>
            <a:endParaRPr sz="1200"/>
          </a:p>
        </p:txBody>
      </p:sp>
      <p:sp>
        <p:nvSpPr>
          <p:cNvPr id="245" name="Google Shape;245;p21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  <p:graphicFrame>
        <p:nvGraphicFramePr>
          <p:cNvPr id="246" name="Google Shape;246;p21"/>
          <p:cNvGraphicFramePr/>
          <p:nvPr/>
        </p:nvGraphicFramePr>
        <p:xfrm>
          <a:off x="3300500" y="140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400375"/>
                <a:gridCol w="1400375"/>
                <a:gridCol w="1400375"/>
                <a:gridCol w="1400375"/>
              </a:tblGrid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Features 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SR Wireless Communication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Cellular Communication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LPWAN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(Low Power Wide Area Network)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Range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~400m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2-5 km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5-40 km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Data Rate/Bandwidth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 / Medium / 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Power Consumption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Moderate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2"/>
          <p:cNvGrpSpPr/>
          <p:nvPr/>
        </p:nvGrpSpPr>
        <p:grpSpPr>
          <a:xfrm>
            <a:off x="106125" y="1760013"/>
            <a:ext cx="3194326" cy="1874088"/>
            <a:chOff x="106125" y="1214788"/>
            <a:chExt cx="3194326" cy="1874088"/>
          </a:xfrm>
        </p:grpSpPr>
        <p:pic>
          <p:nvPicPr>
            <p:cNvPr id="252" name="Google Shape;25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125" y="1214788"/>
              <a:ext cx="3194326" cy="1768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2"/>
            <p:cNvSpPr txBox="1"/>
            <p:nvPr/>
          </p:nvSpPr>
          <p:spPr>
            <a:xfrm>
              <a:off x="261075" y="2827275"/>
              <a:ext cx="2259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https://www.embien.com/blog/introduction-to-lora-technology/</a:t>
              </a:r>
              <a:endParaRPr sz="500"/>
            </a:p>
          </p:txBody>
        </p:sp>
      </p:grpSp>
      <p:sp>
        <p:nvSpPr>
          <p:cNvPr id="254" name="Google Shape;254;p22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3392550" y="1039850"/>
            <a:ext cx="550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Comparison between wireless communication technologies</a:t>
            </a:r>
            <a:endParaRPr sz="1200"/>
          </a:p>
        </p:txBody>
      </p:sp>
      <p:sp>
        <p:nvSpPr>
          <p:cNvPr id="256" name="Google Shape;256;p22"/>
          <p:cNvSpPr txBox="1"/>
          <p:nvPr/>
        </p:nvSpPr>
        <p:spPr>
          <a:xfrm>
            <a:off x="241950" y="1039850"/>
            <a:ext cx="29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Wireless Communication Technologies</a:t>
            </a:r>
            <a:endParaRPr sz="1200"/>
          </a:p>
        </p:txBody>
      </p:sp>
      <p:sp>
        <p:nvSpPr>
          <p:cNvPr id="257" name="Google Shape;257;p22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  <p:graphicFrame>
        <p:nvGraphicFramePr>
          <p:cNvPr id="258" name="Google Shape;258;p22"/>
          <p:cNvGraphicFramePr/>
          <p:nvPr/>
        </p:nvGraphicFramePr>
        <p:xfrm>
          <a:off x="3300500" y="140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400375"/>
                <a:gridCol w="1400375"/>
                <a:gridCol w="1400375"/>
                <a:gridCol w="1400375"/>
              </a:tblGrid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Features 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SR Wireless Communication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Cellular Communication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LPWAN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(Low Power Wide Area Network)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Range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~400m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2-5 km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5-40 km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Data Rate/Bandwidth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 / Medium / 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Power Consumption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Moderate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Network usage fee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None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Relatively High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None / relatively 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Google Shape;263;p23"/>
          <p:cNvGraphicFramePr/>
          <p:nvPr/>
        </p:nvGraphicFramePr>
        <p:xfrm>
          <a:off x="3300500" y="140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400375"/>
                <a:gridCol w="1400375"/>
                <a:gridCol w="1400375"/>
                <a:gridCol w="1400375"/>
              </a:tblGrid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Features 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SR Wireless Communication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Cellular Communication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LPWAN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(Low Power Wide Area Network)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Range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~400m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2-5 km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5-40 km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Data Rate/Bandwidth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 / Medium / 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Power Consumption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Moderate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Network usage fee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None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Relatively High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None / relatively Low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grpSp>
        <p:nvGrpSpPr>
          <p:cNvPr id="264" name="Google Shape;264;p23"/>
          <p:cNvGrpSpPr/>
          <p:nvPr/>
        </p:nvGrpSpPr>
        <p:grpSpPr>
          <a:xfrm>
            <a:off x="106125" y="1760013"/>
            <a:ext cx="3194326" cy="1874088"/>
            <a:chOff x="106125" y="1214788"/>
            <a:chExt cx="3194326" cy="1874088"/>
          </a:xfrm>
        </p:grpSpPr>
        <p:pic>
          <p:nvPicPr>
            <p:cNvPr id="265" name="Google Shape;26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125" y="1214788"/>
              <a:ext cx="3194326" cy="1768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3"/>
            <p:cNvSpPr txBox="1"/>
            <p:nvPr/>
          </p:nvSpPr>
          <p:spPr>
            <a:xfrm>
              <a:off x="261075" y="2827275"/>
              <a:ext cx="2259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https://www.embien.com/blog/introduction-to-lora-technology/</a:t>
              </a:r>
              <a:endParaRPr sz="500"/>
            </a:p>
          </p:txBody>
        </p:sp>
      </p:grpSp>
      <p:sp>
        <p:nvSpPr>
          <p:cNvPr id="267" name="Google Shape;267;p23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68" name="Google Shape;268;p23"/>
          <p:cNvSpPr txBox="1"/>
          <p:nvPr/>
        </p:nvSpPr>
        <p:spPr>
          <a:xfrm>
            <a:off x="3392550" y="1039850"/>
            <a:ext cx="550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Comparison between wireless communication technologies</a:t>
            </a:r>
            <a:endParaRPr sz="1200"/>
          </a:p>
        </p:txBody>
      </p:sp>
      <p:sp>
        <p:nvSpPr>
          <p:cNvPr id="269" name="Google Shape;269;p23"/>
          <p:cNvSpPr txBox="1"/>
          <p:nvPr/>
        </p:nvSpPr>
        <p:spPr>
          <a:xfrm>
            <a:off x="241950" y="1039850"/>
            <a:ext cx="29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Wireless Communication Technologies</a:t>
            </a:r>
            <a:endParaRPr sz="1200"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241950" y="3728713"/>
            <a:ext cx="86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Underlying physical wireless communication technologies for smart dustbins and robots must be chosen separately.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7" name="Google Shape;277;p24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  <p:grpSp>
        <p:nvGrpSpPr>
          <p:cNvPr id="278" name="Google Shape;278;p24"/>
          <p:cNvGrpSpPr/>
          <p:nvPr/>
        </p:nvGrpSpPr>
        <p:grpSpPr>
          <a:xfrm>
            <a:off x="5582700" y="802550"/>
            <a:ext cx="3300825" cy="1592700"/>
            <a:chOff x="106125" y="774500"/>
            <a:chExt cx="3300825" cy="1592700"/>
          </a:xfrm>
        </p:grpSpPr>
        <p:sp>
          <p:nvSpPr>
            <p:cNvPr id="279" name="Google Shape;279;p24"/>
            <p:cNvSpPr txBox="1"/>
            <p:nvPr/>
          </p:nvSpPr>
          <p:spPr>
            <a:xfrm>
              <a:off x="106125" y="1074200"/>
              <a:ext cx="32952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Requirements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High Bandwidth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High Data rate (4 Mbps)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MJPEG coding,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1920x1080 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30 fps</a:t>
              </a:r>
              <a:endParaRPr sz="1200"/>
            </a:p>
          </p:txBody>
        </p:sp>
        <p:sp>
          <p:nvSpPr>
            <p:cNvPr id="280" name="Google Shape;280;p24"/>
            <p:cNvSpPr txBox="1"/>
            <p:nvPr/>
          </p:nvSpPr>
          <p:spPr>
            <a:xfrm>
              <a:off x="111750" y="774500"/>
              <a:ext cx="32952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Connectivity of Robots</a:t>
              </a:r>
              <a:endParaRPr b="1"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281" name="Google Shape;281;p24"/>
          <p:cNvGrpSpPr/>
          <p:nvPr/>
        </p:nvGrpSpPr>
        <p:grpSpPr>
          <a:xfrm>
            <a:off x="106125" y="862438"/>
            <a:ext cx="3194326" cy="1874088"/>
            <a:chOff x="106125" y="1214788"/>
            <a:chExt cx="3194326" cy="1874088"/>
          </a:xfrm>
        </p:grpSpPr>
        <p:pic>
          <p:nvPicPr>
            <p:cNvPr id="282" name="Google Shape;28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125" y="1214788"/>
              <a:ext cx="3194326" cy="1768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24"/>
            <p:cNvSpPr txBox="1"/>
            <p:nvPr/>
          </p:nvSpPr>
          <p:spPr>
            <a:xfrm>
              <a:off x="261075" y="2827275"/>
              <a:ext cx="2259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https://www.embien.com/blog/introduction-to-lora-technology/</a:t>
              </a:r>
              <a:endParaRPr sz="5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9" name="Google Shape;289;p25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  <p:grpSp>
        <p:nvGrpSpPr>
          <p:cNvPr id="290" name="Google Shape;290;p25"/>
          <p:cNvGrpSpPr/>
          <p:nvPr/>
        </p:nvGrpSpPr>
        <p:grpSpPr>
          <a:xfrm>
            <a:off x="5582700" y="802550"/>
            <a:ext cx="3300825" cy="1592700"/>
            <a:chOff x="106125" y="774500"/>
            <a:chExt cx="3300825" cy="1592700"/>
          </a:xfrm>
        </p:grpSpPr>
        <p:sp>
          <p:nvSpPr>
            <p:cNvPr id="291" name="Google Shape;291;p25"/>
            <p:cNvSpPr txBox="1"/>
            <p:nvPr/>
          </p:nvSpPr>
          <p:spPr>
            <a:xfrm>
              <a:off x="106125" y="1074200"/>
              <a:ext cx="32952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Requirements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High Bandwidth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High Data rate (4 Mbps)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MJPEG coding,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1920x1080 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30 fps</a:t>
              </a:r>
              <a:endParaRPr sz="1200"/>
            </a:p>
          </p:txBody>
        </p:sp>
        <p:sp>
          <p:nvSpPr>
            <p:cNvPr id="292" name="Google Shape;292;p25"/>
            <p:cNvSpPr txBox="1"/>
            <p:nvPr/>
          </p:nvSpPr>
          <p:spPr>
            <a:xfrm>
              <a:off x="111750" y="774500"/>
              <a:ext cx="32952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Connectivity of Robots</a:t>
              </a:r>
              <a:endParaRPr b="1"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293" name="Google Shape;293;p25"/>
          <p:cNvGrpSpPr/>
          <p:nvPr/>
        </p:nvGrpSpPr>
        <p:grpSpPr>
          <a:xfrm>
            <a:off x="106125" y="862438"/>
            <a:ext cx="3194326" cy="1874088"/>
            <a:chOff x="106125" y="1214788"/>
            <a:chExt cx="3194326" cy="1874088"/>
          </a:xfrm>
        </p:grpSpPr>
        <p:pic>
          <p:nvPicPr>
            <p:cNvPr id="294" name="Google Shape;29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125" y="1214788"/>
              <a:ext cx="3194326" cy="1768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25"/>
            <p:cNvSpPr txBox="1"/>
            <p:nvPr/>
          </p:nvSpPr>
          <p:spPr>
            <a:xfrm>
              <a:off x="261075" y="2827275"/>
              <a:ext cx="2259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https://www.embien.com/blog/introduction-to-lora-technology/</a:t>
              </a:r>
              <a:endParaRPr sz="500"/>
            </a:p>
          </p:txBody>
        </p:sp>
      </p:grpSp>
      <p:sp>
        <p:nvSpPr>
          <p:cNvPr id="296" name="Google Shape;296;p25"/>
          <p:cNvSpPr/>
          <p:nvPr/>
        </p:nvSpPr>
        <p:spPr>
          <a:xfrm>
            <a:off x="1404613" y="1135100"/>
            <a:ext cx="887400" cy="537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25"/>
          <p:cNvCxnSpPr/>
          <p:nvPr/>
        </p:nvCxnSpPr>
        <p:spPr>
          <a:xfrm>
            <a:off x="2292025" y="1402250"/>
            <a:ext cx="2196000" cy="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idx="1" type="body"/>
          </p:nvPr>
        </p:nvSpPr>
        <p:spPr>
          <a:xfrm>
            <a:off x="226650" y="1457550"/>
            <a:ext cx="8651700" cy="326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Introduction		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Connectivity of robots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Connectivity of smart dustbins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MURMEL Application Server Overview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Simulation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Conclusion / Reference to Future Work</a:t>
            </a:r>
            <a:endParaRPr/>
          </a:p>
        </p:txBody>
      </p:sp>
      <p:sp>
        <p:nvSpPr>
          <p:cNvPr id="66" name="Google Shape;66;p8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Agenda</a:t>
            </a:r>
            <a:endParaRPr/>
          </a:p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03" name="Google Shape;303;p26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5582700" y="802550"/>
            <a:ext cx="3300825" cy="1592700"/>
            <a:chOff x="106125" y="774500"/>
            <a:chExt cx="3300825" cy="1592700"/>
          </a:xfrm>
        </p:grpSpPr>
        <p:sp>
          <p:nvSpPr>
            <p:cNvPr id="305" name="Google Shape;305;p26"/>
            <p:cNvSpPr txBox="1"/>
            <p:nvPr/>
          </p:nvSpPr>
          <p:spPr>
            <a:xfrm>
              <a:off x="106125" y="1074200"/>
              <a:ext cx="32952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Requirements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High Bandwidth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High Data rate (4 Mbps)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MJPEG coding,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1920x1080 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30 fps</a:t>
              </a:r>
              <a:endParaRPr sz="1200"/>
            </a:p>
          </p:txBody>
        </p:sp>
        <p:sp>
          <p:nvSpPr>
            <p:cNvPr id="306" name="Google Shape;306;p26"/>
            <p:cNvSpPr txBox="1"/>
            <p:nvPr/>
          </p:nvSpPr>
          <p:spPr>
            <a:xfrm>
              <a:off x="111750" y="774500"/>
              <a:ext cx="32952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Connectivity of Robots</a:t>
              </a:r>
              <a:endParaRPr b="1"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307" name="Google Shape;307;p26"/>
          <p:cNvGrpSpPr/>
          <p:nvPr/>
        </p:nvGrpSpPr>
        <p:grpSpPr>
          <a:xfrm>
            <a:off x="106125" y="862438"/>
            <a:ext cx="3194326" cy="1874088"/>
            <a:chOff x="106125" y="1214788"/>
            <a:chExt cx="3194326" cy="1874088"/>
          </a:xfrm>
        </p:grpSpPr>
        <p:pic>
          <p:nvPicPr>
            <p:cNvPr id="308" name="Google Shape;30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125" y="1214788"/>
              <a:ext cx="3194326" cy="1768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26"/>
            <p:cNvSpPr txBox="1"/>
            <p:nvPr/>
          </p:nvSpPr>
          <p:spPr>
            <a:xfrm>
              <a:off x="261075" y="2827275"/>
              <a:ext cx="2259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https://www.embien.com/blog/introduction-to-lora-technology/</a:t>
              </a:r>
              <a:endParaRPr sz="500"/>
            </a:p>
          </p:txBody>
        </p:sp>
      </p:grpSp>
      <p:cxnSp>
        <p:nvCxnSpPr>
          <p:cNvPr id="310" name="Google Shape;310;p26"/>
          <p:cNvCxnSpPr/>
          <p:nvPr/>
        </p:nvCxnSpPr>
        <p:spPr>
          <a:xfrm>
            <a:off x="2292025" y="1402250"/>
            <a:ext cx="2196000" cy="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11" name="Google Shape;311;p26"/>
          <p:cNvGraphicFramePr/>
          <p:nvPr/>
        </p:nvGraphicFramePr>
        <p:xfrm>
          <a:off x="106125" y="3123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439700"/>
                <a:gridCol w="1329575"/>
                <a:gridCol w="1549825"/>
              </a:tblGrid>
              <a:tr h="3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Switch Off Data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Network Operator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Country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  <a:tr h="3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Dezember 2020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Verizon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USA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February 2022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AT&amp;T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USA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June 2019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Airtel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India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June 2021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Vodafone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Germany&amp;Netherlands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312" name="Google Shape;312;p26"/>
          <p:cNvSpPr txBox="1"/>
          <p:nvPr/>
        </p:nvSpPr>
        <p:spPr>
          <a:xfrm>
            <a:off x="106125" y="2754113"/>
            <a:ext cx="43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3G Networks have started to being shut down.</a:t>
            </a:r>
            <a:endParaRPr sz="1200"/>
          </a:p>
        </p:txBody>
      </p:sp>
      <p:sp>
        <p:nvSpPr>
          <p:cNvPr id="313" name="Google Shape;313;p26"/>
          <p:cNvSpPr/>
          <p:nvPr/>
        </p:nvSpPr>
        <p:spPr>
          <a:xfrm>
            <a:off x="1404625" y="1170650"/>
            <a:ext cx="887400" cy="502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19" name="Google Shape;319;p27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  <p:grpSp>
        <p:nvGrpSpPr>
          <p:cNvPr id="320" name="Google Shape;320;p27"/>
          <p:cNvGrpSpPr/>
          <p:nvPr/>
        </p:nvGrpSpPr>
        <p:grpSpPr>
          <a:xfrm>
            <a:off x="5582700" y="802550"/>
            <a:ext cx="3300825" cy="1592700"/>
            <a:chOff x="106125" y="774500"/>
            <a:chExt cx="3300825" cy="1592700"/>
          </a:xfrm>
        </p:grpSpPr>
        <p:sp>
          <p:nvSpPr>
            <p:cNvPr id="321" name="Google Shape;321;p27"/>
            <p:cNvSpPr txBox="1"/>
            <p:nvPr/>
          </p:nvSpPr>
          <p:spPr>
            <a:xfrm>
              <a:off x="106125" y="1074200"/>
              <a:ext cx="32952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Requirements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High Bandwidth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High Data rate (4 Mbps)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MJPEG coding,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1920x1080 </a:t>
              </a:r>
              <a:endParaRPr sz="1200"/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30 fps</a:t>
              </a:r>
              <a:endParaRPr sz="1200"/>
            </a:p>
          </p:txBody>
        </p:sp>
        <p:sp>
          <p:nvSpPr>
            <p:cNvPr id="322" name="Google Shape;322;p27"/>
            <p:cNvSpPr txBox="1"/>
            <p:nvPr/>
          </p:nvSpPr>
          <p:spPr>
            <a:xfrm>
              <a:off x="111750" y="774500"/>
              <a:ext cx="32952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Connectivity of Robots</a:t>
              </a:r>
              <a:endParaRPr b="1"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323" name="Google Shape;323;p27"/>
          <p:cNvGrpSpPr/>
          <p:nvPr/>
        </p:nvGrpSpPr>
        <p:grpSpPr>
          <a:xfrm>
            <a:off x="106125" y="862438"/>
            <a:ext cx="3194326" cy="1874088"/>
            <a:chOff x="106125" y="1214788"/>
            <a:chExt cx="3194326" cy="1874088"/>
          </a:xfrm>
        </p:grpSpPr>
        <p:pic>
          <p:nvPicPr>
            <p:cNvPr id="324" name="Google Shape;32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125" y="1214788"/>
              <a:ext cx="3194326" cy="1768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27"/>
            <p:cNvSpPr txBox="1"/>
            <p:nvPr/>
          </p:nvSpPr>
          <p:spPr>
            <a:xfrm>
              <a:off x="261075" y="2827275"/>
              <a:ext cx="2259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https://www.embien.com/blog/introduction-to-lora-technology/</a:t>
              </a:r>
              <a:endParaRPr sz="500"/>
            </a:p>
          </p:txBody>
        </p:sp>
      </p:grpSp>
      <p:sp>
        <p:nvSpPr>
          <p:cNvPr id="326" name="Google Shape;326;p27"/>
          <p:cNvSpPr/>
          <p:nvPr/>
        </p:nvSpPr>
        <p:spPr>
          <a:xfrm>
            <a:off x="1404625" y="1170650"/>
            <a:ext cx="887400" cy="502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27"/>
          <p:cNvCxnSpPr/>
          <p:nvPr/>
        </p:nvCxnSpPr>
        <p:spPr>
          <a:xfrm>
            <a:off x="2292025" y="1402250"/>
            <a:ext cx="2196000" cy="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28" name="Google Shape;328;p27"/>
          <p:cNvGraphicFramePr/>
          <p:nvPr/>
        </p:nvGraphicFramePr>
        <p:xfrm>
          <a:off x="106125" y="3123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439700"/>
                <a:gridCol w="1329575"/>
                <a:gridCol w="1549825"/>
              </a:tblGrid>
              <a:tr h="3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Switch Off Data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Network Operator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lt1"/>
                          </a:solidFill>
                        </a:rPr>
                        <a:t>Country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  <a:tr h="3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Dezember 2020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Verizon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USA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February 2022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AT&amp;T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USA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June 2019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Airtel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India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June 2021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Vodafone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Germany&amp;Netherlands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grpSp>
        <p:nvGrpSpPr>
          <p:cNvPr id="329" name="Google Shape;329;p27"/>
          <p:cNvGrpSpPr/>
          <p:nvPr/>
        </p:nvGrpSpPr>
        <p:grpSpPr>
          <a:xfrm>
            <a:off x="5658900" y="3034713"/>
            <a:ext cx="3006350" cy="1484338"/>
            <a:chOff x="4855175" y="1697550"/>
            <a:chExt cx="3006350" cy="1484338"/>
          </a:xfrm>
        </p:grpSpPr>
        <p:sp>
          <p:nvSpPr>
            <p:cNvPr id="330" name="Google Shape;330;p27"/>
            <p:cNvSpPr txBox="1"/>
            <p:nvPr/>
          </p:nvSpPr>
          <p:spPr>
            <a:xfrm>
              <a:off x="6029125" y="1697550"/>
              <a:ext cx="18324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From 30 June 2021, Telekom's 3G network in Germany will be switched off, making room for faster technologies.</a:t>
              </a:r>
              <a:endParaRPr sz="1000"/>
            </a:p>
          </p:txBody>
        </p:sp>
        <p:grpSp>
          <p:nvGrpSpPr>
            <p:cNvPr id="331" name="Google Shape;331;p27"/>
            <p:cNvGrpSpPr/>
            <p:nvPr/>
          </p:nvGrpSpPr>
          <p:grpSpPr>
            <a:xfrm>
              <a:off x="4855175" y="1697563"/>
              <a:ext cx="1173953" cy="1484324"/>
              <a:chOff x="4796660" y="1419034"/>
              <a:chExt cx="1087900" cy="1484324"/>
            </a:xfrm>
          </p:grpSpPr>
          <p:pic>
            <p:nvPicPr>
              <p:cNvPr id="332" name="Google Shape;332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96663" y="1419034"/>
                <a:ext cx="1087898" cy="9149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3" name="Google Shape;333;p27"/>
              <p:cNvSpPr txBox="1"/>
              <p:nvPr/>
            </p:nvSpPr>
            <p:spPr>
              <a:xfrm>
                <a:off x="4796660" y="2333958"/>
                <a:ext cx="1087800" cy="5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500"/>
                  <a:t>Source:</a:t>
                </a:r>
                <a:endParaRPr sz="5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500"/>
                  <a:t>https://www.telekom.com/en/media/media-information/archive/bye-bye-3g-now-lte-is-coming-for-everyone-608220</a:t>
                </a:r>
                <a:endParaRPr sz="500"/>
              </a:p>
            </p:txBody>
          </p:sp>
        </p:grpSp>
      </p:grpSp>
      <p:sp>
        <p:nvSpPr>
          <p:cNvPr id="334" name="Google Shape;334;p27"/>
          <p:cNvSpPr txBox="1"/>
          <p:nvPr/>
        </p:nvSpPr>
        <p:spPr>
          <a:xfrm>
            <a:off x="106125" y="2754113"/>
            <a:ext cx="43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3G Networks have started to being shut down.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106125" y="645275"/>
            <a:ext cx="76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 the products build with 3G modems will need a hardware update in the close future.</a:t>
            </a:r>
            <a:endParaRPr/>
          </a:p>
        </p:txBody>
      </p:sp>
      <p:sp>
        <p:nvSpPr>
          <p:cNvPr id="341" name="Google Shape;341;p28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47" name="Google Shape;347;p29"/>
          <p:cNvSpPr txBox="1"/>
          <p:nvPr/>
        </p:nvSpPr>
        <p:spPr>
          <a:xfrm>
            <a:off x="106125" y="645275"/>
            <a:ext cx="76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 the products </a:t>
            </a:r>
            <a:r>
              <a:rPr lang="de"/>
              <a:t>build</a:t>
            </a:r>
            <a:r>
              <a:rPr lang="de"/>
              <a:t> with 3G modems will need a hardware update in the close future.</a:t>
            </a:r>
            <a:endParaRPr/>
          </a:p>
        </p:txBody>
      </p:sp>
      <p:grpSp>
        <p:nvGrpSpPr>
          <p:cNvPr id="348" name="Google Shape;348;p29"/>
          <p:cNvGrpSpPr/>
          <p:nvPr/>
        </p:nvGrpSpPr>
        <p:grpSpPr>
          <a:xfrm>
            <a:off x="151784" y="1267725"/>
            <a:ext cx="2435026" cy="1764114"/>
            <a:chOff x="152400" y="2033073"/>
            <a:chExt cx="2119995" cy="1481951"/>
          </a:xfrm>
        </p:grpSpPr>
        <p:pic>
          <p:nvPicPr>
            <p:cNvPr id="349" name="Google Shape;34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3" y="2033073"/>
              <a:ext cx="2119992" cy="1267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29"/>
            <p:cNvSpPr txBox="1"/>
            <p:nvPr/>
          </p:nvSpPr>
          <p:spPr>
            <a:xfrm>
              <a:off x="152400" y="3295124"/>
              <a:ext cx="19722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https://grubermotors.com/services/model-s-x-4g-lte-upgrade/</a:t>
              </a:r>
              <a:endParaRPr sz="500"/>
            </a:p>
          </p:txBody>
        </p:sp>
      </p:grpSp>
      <p:sp>
        <p:nvSpPr>
          <p:cNvPr id="351" name="Google Shape;351;p29"/>
          <p:cNvSpPr txBox="1"/>
          <p:nvPr/>
        </p:nvSpPr>
        <p:spPr>
          <a:xfrm>
            <a:off x="2586794" y="1267725"/>
            <a:ext cx="207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2014 </a:t>
            </a:r>
            <a:r>
              <a:rPr lang="de" sz="1200"/>
              <a:t>Tesla S models will require hardware update</a:t>
            </a:r>
            <a:endParaRPr sz="1200"/>
          </a:p>
        </p:txBody>
      </p:sp>
      <p:grpSp>
        <p:nvGrpSpPr>
          <p:cNvPr id="352" name="Google Shape;352;p29"/>
          <p:cNvGrpSpPr/>
          <p:nvPr/>
        </p:nvGrpSpPr>
        <p:grpSpPr>
          <a:xfrm>
            <a:off x="4753098" y="1291391"/>
            <a:ext cx="2435100" cy="1716785"/>
            <a:chOff x="4006625" y="2033075"/>
            <a:chExt cx="3000000" cy="2102100"/>
          </a:xfrm>
        </p:grpSpPr>
        <p:sp>
          <p:nvSpPr>
            <p:cNvPr id="353" name="Google Shape;353;p29"/>
            <p:cNvSpPr txBox="1"/>
            <p:nvPr/>
          </p:nvSpPr>
          <p:spPr>
            <a:xfrm>
              <a:off x="4006625" y="3720575"/>
              <a:ext cx="30000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https://www.taoglas.com/bigbelly-uses-taoglas-antennas-to-create-smart-trash-cans/</a:t>
              </a:r>
              <a:endParaRPr sz="500"/>
            </a:p>
          </p:txBody>
        </p:sp>
        <p:pic>
          <p:nvPicPr>
            <p:cNvPr id="354" name="Google Shape;354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6625" y="2033075"/>
              <a:ext cx="3000000" cy="16874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29"/>
          <p:cNvSpPr txBox="1"/>
          <p:nvPr/>
        </p:nvSpPr>
        <p:spPr>
          <a:xfrm>
            <a:off x="7188200" y="1291400"/>
            <a:ext cx="153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2G/3G based M2M communication applications are also </a:t>
            </a:r>
            <a:r>
              <a:rPr lang="de" sz="1200"/>
              <a:t>affected.</a:t>
            </a:r>
            <a:endParaRPr sz="1200"/>
          </a:p>
        </p:txBody>
      </p:sp>
      <p:sp>
        <p:nvSpPr>
          <p:cNvPr id="356" name="Google Shape;356;p29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62" name="Google Shape;362;p30"/>
          <p:cNvSpPr txBox="1"/>
          <p:nvPr/>
        </p:nvSpPr>
        <p:spPr>
          <a:xfrm>
            <a:off x="106125" y="645275"/>
            <a:ext cx="76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 the products build with 3G modems will need a hardware update in the close future.</a:t>
            </a:r>
            <a:endParaRPr/>
          </a:p>
        </p:txBody>
      </p:sp>
      <p:grpSp>
        <p:nvGrpSpPr>
          <p:cNvPr id="363" name="Google Shape;363;p30"/>
          <p:cNvGrpSpPr/>
          <p:nvPr/>
        </p:nvGrpSpPr>
        <p:grpSpPr>
          <a:xfrm>
            <a:off x="151784" y="1267725"/>
            <a:ext cx="2435026" cy="1764114"/>
            <a:chOff x="152400" y="2033073"/>
            <a:chExt cx="2119995" cy="1481951"/>
          </a:xfrm>
        </p:grpSpPr>
        <p:pic>
          <p:nvPicPr>
            <p:cNvPr id="364" name="Google Shape;36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3" y="2033073"/>
              <a:ext cx="2119992" cy="1267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30"/>
            <p:cNvSpPr txBox="1"/>
            <p:nvPr/>
          </p:nvSpPr>
          <p:spPr>
            <a:xfrm>
              <a:off x="152400" y="3295124"/>
              <a:ext cx="19722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https://grubermotors.com/services/model-s-x-4g-lte-upgrade/</a:t>
              </a:r>
              <a:endParaRPr sz="500"/>
            </a:p>
          </p:txBody>
        </p:sp>
      </p:grpSp>
      <p:sp>
        <p:nvSpPr>
          <p:cNvPr id="366" name="Google Shape;366;p30"/>
          <p:cNvSpPr txBox="1"/>
          <p:nvPr/>
        </p:nvSpPr>
        <p:spPr>
          <a:xfrm>
            <a:off x="2586794" y="1267725"/>
            <a:ext cx="207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2014 Tesla S models will require hardware update</a:t>
            </a:r>
            <a:endParaRPr sz="1200"/>
          </a:p>
        </p:txBody>
      </p:sp>
      <p:grpSp>
        <p:nvGrpSpPr>
          <p:cNvPr id="367" name="Google Shape;367;p30"/>
          <p:cNvGrpSpPr/>
          <p:nvPr/>
        </p:nvGrpSpPr>
        <p:grpSpPr>
          <a:xfrm>
            <a:off x="4753098" y="1291391"/>
            <a:ext cx="2435100" cy="1716785"/>
            <a:chOff x="4006625" y="2033075"/>
            <a:chExt cx="3000000" cy="2102100"/>
          </a:xfrm>
        </p:grpSpPr>
        <p:sp>
          <p:nvSpPr>
            <p:cNvPr id="368" name="Google Shape;368;p30"/>
            <p:cNvSpPr txBox="1"/>
            <p:nvPr/>
          </p:nvSpPr>
          <p:spPr>
            <a:xfrm>
              <a:off x="4006625" y="3720575"/>
              <a:ext cx="30000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https://www.taoglas.com/bigbelly-uses-taoglas-antennas-to-create-smart-trash-cans/</a:t>
              </a:r>
              <a:endParaRPr sz="500"/>
            </a:p>
          </p:txBody>
        </p:sp>
        <p:pic>
          <p:nvPicPr>
            <p:cNvPr id="369" name="Google Shape;36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6625" y="2033075"/>
              <a:ext cx="3000000" cy="16874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0" name="Google Shape;370;p30"/>
          <p:cNvSpPr txBox="1"/>
          <p:nvPr/>
        </p:nvSpPr>
        <p:spPr>
          <a:xfrm>
            <a:off x="7188200" y="1291400"/>
            <a:ext cx="153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2G/3G based M2M communication applications are also affected.</a:t>
            </a:r>
            <a:endParaRPr sz="1200"/>
          </a:p>
        </p:txBody>
      </p:sp>
      <p:graphicFrame>
        <p:nvGraphicFramePr>
          <p:cNvPr id="371" name="Google Shape;371;p30"/>
          <p:cNvGraphicFramePr/>
          <p:nvPr/>
        </p:nvGraphicFramePr>
        <p:xfrm>
          <a:off x="151775" y="347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234125"/>
                <a:gridCol w="817325"/>
                <a:gridCol w="817325"/>
                <a:gridCol w="817325"/>
              </a:tblGrid>
              <a:tr h="41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2G/3G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4G/LTE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Compatibility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2" name="Google Shape;372;p30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78" name="Google Shape;378;p31"/>
          <p:cNvSpPr txBox="1"/>
          <p:nvPr/>
        </p:nvSpPr>
        <p:spPr>
          <a:xfrm>
            <a:off x="106125" y="645275"/>
            <a:ext cx="76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 the products build with 3G modems will need a hardware update in the close future.</a:t>
            </a:r>
            <a:endParaRPr/>
          </a:p>
        </p:txBody>
      </p:sp>
      <p:grpSp>
        <p:nvGrpSpPr>
          <p:cNvPr id="379" name="Google Shape;379;p31"/>
          <p:cNvGrpSpPr/>
          <p:nvPr/>
        </p:nvGrpSpPr>
        <p:grpSpPr>
          <a:xfrm>
            <a:off x="151784" y="1267725"/>
            <a:ext cx="2435026" cy="1764114"/>
            <a:chOff x="152400" y="2033073"/>
            <a:chExt cx="2119995" cy="1481951"/>
          </a:xfrm>
        </p:grpSpPr>
        <p:pic>
          <p:nvPicPr>
            <p:cNvPr id="380" name="Google Shape;38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3" y="2033073"/>
              <a:ext cx="2119992" cy="1267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31"/>
            <p:cNvSpPr txBox="1"/>
            <p:nvPr/>
          </p:nvSpPr>
          <p:spPr>
            <a:xfrm>
              <a:off x="152400" y="3295124"/>
              <a:ext cx="19722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https://grubermotors.com/services/model-s-x-4g-lte-upgrade/</a:t>
              </a:r>
              <a:endParaRPr sz="500"/>
            </a:p>
          </p:txBody>
        </p:sp>
      </p:grpSp>
      <p:sp>
        <p:nvSpPr>
          <p:cNvPr id="382" name="Google Shape;382;p31"/>
          <p:cNvSpPr txBox="1"/>
          <p:nvPr/>
        </p:nvSpPr>
        <p:spPr>
          <a:xfrm>
            <a:off x="2586794" y="1267725"/>
            <a:ext cx="207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2014 Tesla S models will require hardware update</a:t>
            </a:r>
            <a:endParaRPr sz="1200"/>
          </a:p>
        </p:txBody>
      </p:sp>
      <p:grpSp>
        <p:nvGrpSpPr>
          <p:cNvPr id="383" name="Google Shape;383;p31"/>
          <p:cNvGrpSpPr/>
          <p:nvPr/>
        </p:nvGrpSpPr>
        <p:grpSpPr>
          <a:xfrm>
            <a:off x="4753098" y="1291391"/>
            <a:ext cx="2435100" cy="1716785"/>
            <a:chOff x="4006625" y="2033075"/>
            <a:chExt cx="3000000" cy="2102100"/>
          </a:xfrm>
        </p:grpSpPr>
        <p:sp>
          <p:nvSpPr>
            <p:cNvPr id="384" name="Google Shape;384;p31"/>
            <p:cNvSpPr txBox="1"/>
            <p:nvPr/>
          </p:nvSpPr>
          <p:spPr>
            <a:xfrm>
              <a:off x="4006625" y="3720575"/>
              <a:ext cx="30000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https://www.taoglas.com/bigbelly-uses-taoglas-antennas-to-create-smart-trash-cans/</a:t>
              </a:r>
              <a:endParaRPr sz="500"/>
            </a:p>
          </p:txBody>
        </p:sp>
        <p:pic>
          <p:nvPicPr>
            <p:cNvPr id="385" name="Google Shape;38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6625" y="2033075"/>
              <a:ext cx="3000000" cy="16874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31"/>
          <p:cNvSpPr txBox="1"/>
          <p:nvPr/>
        </p:nvSpPr>
        <p:spPr>
          <a:xfrm>
            <a:off x="7188200" y="1291400"/>
            <a:ext cx="153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2G/3G based M2M communication applications are also affected.</a:t>
            </a:r>
            <a:endParaRPr sz="1200"/>
          </a:p>
        </p:txBody>
      </p:sp>
      <p:graphicFrame>
        <p:nvGraphicFramePr>
          <p:cNvPr id="387" name="Google Shape;387;p31"/>
          <p:cNvGraphicFramePr/>
          <p:nvPr/>
        </p:nvGraphicFramePr>
        <p:xfrm>
          <a:off x="151775" y="347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234125"/>
                <a:gridCol w="817325"/>
                <a:gridCol w="817325"/>
                <a:gridCol w="817325"/>
              </a:tblGrid>
              <a:tr h="41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2G/3G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4G/LTE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Compatibility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8" name="Google Shape;388;p31"/>
          <p:cNvSpPr/>
          <p:nvPr/>
        </p:nvSpPr>
        <p:spPr>
          <a:xfrm>
            <a:off x="2203225" y="3480650"/>
            <a:ext cx="817200" cy="79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1"/>
          <p:cNvSpPr txBox="1"/>
          <p:nvPr/>
        </p:nvSpPr>
        <p:spPr>
          <a:xfrm>
            <a:off x="4294875" y="3420350"/>
            <a:ext cx="421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MURMEL robots don't require the high speed and low latency provided by 5G.  </a:t>
            </a:r>
            <a:endParaRPr/>
          </a:p>
        </p:txBody>
      </p:sp>
      <p:cxnSp>
        <p:nvCxnSpPr>
          <p:cNvPr id="390" name="Google Shape;390;p31"/>
          <p:cNvCxnSpPr/>
          <p:nvPr/>
        </p:nvCxnSpPr>
        <p:spPr>
          <a:xfrm flipH="1" rot="10800000">
            <a:off x="3020475" y="3878000"/>
            <a:ext cx="1274400" cy="3600"/>
          </a:xfrm>
          <a:prstGeom prst="straightConnector1">
            <a:avLst/>
          </a:prstGeom>
          <a:noFill/>
          <a:ln cap="flat" cmpd="sng" w="28575">
            <a:solidFill>
              <a:srgbClr val="C50E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31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Cloud Connectivity of Robots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/>
          <p:nvPr>
            <p:ph idx="1" type="body"/>
          </p:nvPr>
        </p:nvSpPr>
        <p:spPr>
          <a:xfrm>
            <a:off x="516097" y="2859881"/>
            <a:ext cx="7147800" cy="38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r>
              <a:rPr lang="de"/>
              <a:t>. Cloud Connectivity of Dustbins</a:t>
            </a:r>
            <a:endParaRPr/>
          </a:p>
        </p:txBody>
      </p:sp>
      <p:sp>
        <p:nvSpPr>
          <p:cNvPr id="397" name="Google Shape;397;p32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33"/>
          <p:cNvGrpSpPr/>
          <p:nvPr/>
        </p:nvGrpSpPr>
        <p:grpSpPr>
          <a:xfrm>
            <a:off x="106125" y="1214788"/>
            <a:ext cx="3194326" cy="1874088"/>
            <a:chOff x="106125" y="1214788"/>
            <a:chExt cx="3194326" cy="1874088"/>
          </a:xfrm>
        </p:grpSpPr>
        <p:pic>
          <p:nvPicPr>
            <p:cNvPr id="403" name="Google Shape;40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125" y="1214788"/>
              <a:ext cx="3194326" cy="1768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3"/>
            <p:cNvSpPr txBox="1"/>
            <p:nvPr/>
          </p:nvSpPr>
          <p:spPr>
            <a:xfrm>
              <a:off x="261075" y="2827275"/>
              <a:ext cx="2259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https://www.embien.com/blog/introduction-to-lora-technology/</a:t>
              </a:r>
              <a:endParaRPr sz="500"/>
            </a:p>
          </p:txBody>
        </p:sp>
      </p:grpSp>
      <p:sp>
        <p:nvSpPr>
          <p:cNvPr id="405" name="Google Shape;405;p33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06" name="Google Shape;406;p33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407" name="Google Shape;407;p33"/>
          <p:cNvSpPr txBox="1"/>
          <p:nvPr/>
        </p:nvSpPr>
        <p:spPr>
          <a:xfrm>
            <a:off x="5635750" y="1705025"/>
            <a:ext cx="3295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Requirements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Low Power Usage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Scalability and financial feasibility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22.000 dustbins in Berlin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8" name="Google Shape;408;p33"/>
          <p:cNvSpPr txBox="1"/>
          <p:nvPr/>
        </p:nvSpPr>
        <p:spPr>
          <a:xfrm>
            <a:off x="5635750" y="1379750"/>
            <a:ext cx="32952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Connectivity of the Smart Dustbins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4"/>
          <p:cNvGrpSpPr/>
          <p:nvPr/>
        </p:nvGrpSpPr>
        <p:grpSpPr>
          <a:xfrm>
            <a:off x="106125" y="1214788"/>
            <a:ext cx="5076125" cy="1874088"/>
            <a:chOff x="106125" y="1214788"/>
            <a:chExt cx="5076125" cy="1874088"/>
          </a:xfrm>
        </p:grpSpPr>
        <p:grpSp>
          <p:nvGrpSpPr>
            <p:cNvPr id="414" name="Google Shape;414;p34"/>
            <p:cNvGrpSpPr/>
            <p:nvPr/>
          </p:nvGrpSpPr>
          <p:grpSpPr>
            <a:xfrm>
              <a:off x="106125" y="1214788"/>
              <a:ext cx="3194326" cy="1874088"/>
              <a:chOff x="106125" y="1214788"/>
              <a:chExt cx="3194326" cy="1874088"/>
            </a:xfrm>
          </p:grpSpPr>
          <p:pic>
            <p:nvPicPr>
              <p:cNvPr id="415" name="Google Shape;415;p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6125" y="1214788"/>
                <a:ext cx="3194326" cy="17686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6" name="Google Shape;416;p34"/>
              <p:cNvSpPr txBox="1"/>
              <p:nvPr/>
            </p:nvSpPr>
            <p:spPr>
              <a:xfrm>
                <a:off x="261075" y="2827275"/>
                <a:ext cx="22593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500"/>
                  <a:t>Source: https://www.embien.com/blog/introduction-to-lora-technology/</a:t>
                </a:r>
                <a:endParaRPr sz="500"/>
              </a:p>
            </p:txBody>
          </p:sp>
        </p:grpSp>
        <p:sp>
          <p:nvSpPr>
            <p:cNvPr id="417" name="Google Shape;417;p34"/>
            <p:cNvSpPr/>
            <p:nvPr/>
          </p:nvSpPr>
          <p:spPr>
            <a:xfrm>
              <a:off x="2098850" y="2111825"/>
              <a:ext cx="887400" cy="5379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8" name="Google Shape;418;p34"/>
            <p:cNvCxnSpPr/>
            <p:nvPr/>
          </p:nvCxnSpPr>
          <p:spPr>
            <a:xfrm>
              <a:off x="2986250" y="2380775"/>
              <a:ext cx="2196000" cy="36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19" name="Google Shape;419;p34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LPWAN enables energy-efficient transmission of small data volumes over long distances.</a:t>
            </a:r>
            <a:endParaRPr/>
          </a:p>
        </p:txBody>
      </p:sp>
      <p:sp>
        <p:nvSpPr>
          <p:cNvPr id="420" name="Google Shape;420;p34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21" name="Google Shape;421;p34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422" name="Google Shape;422;p34"/>
          <p:cNvSpPr txBox="1"/>
          <p:nvPr/>
        </p:nvSpPr>
        <p:spPr>
          <a:xfrm>
            <a:off x="5635750" y="1705025"/>
            <a:ext cx="3295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Requirements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Low Power Usage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Scalability and financial feasibility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22.000 dustbins in Berlin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3" name="Google Shape;423;p34"/>
          <p:cNvSpPr txBox="1"/>
          <p:nvPr/>
        </p:nvSpPr>
        <p:spPr>
          <a:xfrm>
            <a:off x="5635750" y="1379750"/>
            <a:ext cx="32952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Connectivity of the Smart Dustbins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5"/>
          <p:cNvGrpSpPr/>
          <p:nvPr/>
        </p:nvGrpSpPr>
        <p:grpSpPr>
          <a:xfrm>
            <a:off x="106125" y="1214788"/>
            <a:ext cx="5076125" cy="1874088"/>
            <a:chOff x="106125" y="1214788"/>
            <a:chExt cx="5076125" cy="1874088"/>
          </a:xfrm>
        </p:grpSpPr>
        <p:grpSp>
          <p:nvGrpSpPr>
            <p:cNvPr id="429" name="Google Shape;429;p35"/>
            <p:cNvGrpSpPr/>
            <p:nvPr/>
          </p:nvGrpSpPr>
          <p:grpSpPr>
            <a:xfrm>
              <a:off x="106125" y="1214788"/>
              <a:ext cx="3194326" cy="1874088"/>
              <a:chOff x="106125" y="1214788"/>
              <a:chExt cx="3194326" cy="1874088"/>
            </a:xfrm>
          </p:grpSpPr>
          <p:pic>
            <p:nvPicPr>
              <p:cNvPr id="430" name="Google Shape;430;p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6125" y="1214788"/>
                <a:ext cx="3194326" cy="17686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35"/>
              <p:cNvSpPr txBox="1"/>
              <p:nvPr/>
            </p:nvSpPr>
            <p:spPr>
              <a:xfrm>
                <a:off x="261075" y="2827275"/>
                <a:ext cx="22593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500"/>
                  <a:t>Source: https://www.embien.com/blog/introduction-to-lora-technology/</a:t>
                </a:r>
                <a:endParaRPr sz="500"/>
              </a:p>
            </p:txBody>
          </p:sp>
        </p:grpSp>
        <p:sp>
          <p:nvSpPr>
            <p:cNvPr id="432" name="Google Shape;432;p35"/>
            <p:cNvSpPr/>
            <p:nvPr/>
          </p:nvSpPr>
          <p:spPr>
            <a:xfrm>
              <a:off x="2098850" y="2111825"/>
              <a:ext cx="887400" cy="5379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" name="Google Shape;433;p35"/>
            <p:cNvCxnSpPr/>
            <p:nvPr/>
          </p:nvCxnSpPr>
          <p:spPr>
            <a:xfrm>
              <a:off x="2986250" y="2380775"/>
              <a:ext cx="2196000" cy="36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4" name="Google Shape;434;p35"/>
          <p:cNvGrpSpPr/>
          <p:nvPr/>
        </p:nvGrpSpPr>
        <p:grpSpPr>
          <a:xfrm>
            <a:off x="5635750" y="1379750"/>
            <a:ext cx="3295200" cy="1544175"/>
            <a:chOff x="5758825" y="1807150"/>
            <a:chExt cx="3295200" cy="1544175"/>
          </a:xfrm>
        </p:grpSpPr>
        <p:sp>
          <p:nvSpPr>
            <p:cNvPr id="435" name="Google Shape;435;p35"/>
            <p:cNvSpPr txBox="1"/>
            <p:nvPr/>
          </p:nvSpPr>
          <p:spPr>
            <a:xfrm>
              <a:off x="5758825" y="1807150"/>
              <a:ext cx="32952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Connectivity </a:t>
              </a:r>
              <a:r>
                <a:rPr b="1" lang="de" sz="1200">
                  <a:solidFill>
                    <a:schemeClr val="lt1"/>
                  </a:solidFill>
                </a:rPr>
                <a:t>of the Smart Dustbins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436" name="Google Shape;436;p35"/>
            <p:cNvSpPr txBox="1"/>
            <p:nvPr/>
          </p:nvSpPr>
          <p:spPr>
            <a:xfrm>
              <a:off x="5758825" y="2132425"/>
              <a:ext cx="3295200" cy="12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Requirements</a:t>
              </a:r>
              <a:endParaRPr sz="1200"/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Low Power Usage</a:t>
              </a:r>
              <a:endParaRPr sz="1200"/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Scalability and financial feasibility</a:t>
              </a:r>
              <a:endParaRPr sz="1200"/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22.000 dustbins in Berlin</a:t>
              </a:r>
              <a:endParaRPr sz="1200"/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437" name="Google Shape;437;p35"/>
          <p:cNvGrpSpPr/>
          <p:nvPr/>
        </p:nvGrpSpPr>
        <p:grpSpPr>
          <a:xfrm>
            <a:off x="261075" y="3266425"/>
            <a:ext cx="4998125" cy="1325150"/>
            <a:chOff x="296125" y="1148700"/>
            <a:chExt cx="4998125" cy="1325150"/>
          </a:xfrm>
        </p:grpSpPr>
        <p:sp>
          <p:nvSpPr>
            <p:cNvPr id="438" name="Google Shape;438;p35"/>
            <p:cNvSpPr txBox="1"/>
            <p:nvPr/>
          </p:nvSpPr>
          <p:spPr>
            <a:xfrm>
              <a:off x="296125" y="1611950"/>
              <a:ext cx="2277300" cy="3078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200"/>
                <a:t>Licensed spectrum</a:t>
              </a:r>
              <a:endParaRPr b="1" sz="1200"/>
            </a:p>
          </p:txBody>
        </p:sp>
        <p:sp>
          <p:nvSpPr>
            <p:cNvPr id="439" name="Google Shape;439;p35"/>
            <p:cNvSpPr txBox="1"/>
            <p:nvPr/>
          </p:nvSpPr>
          <p:spPr>
            <a:xfrm>
              <a:off x="296125" y="1148700"/>
              <a:ext cx="4998000" cy="400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chemeClr val="lt2"/>
                  </a:solidFill>
                </a:rPr>
                <a:t>LPWAN Technologies</a:t>
              </a:r>
              <a:endParaRPr b="1">
                <a:solidFill>
                  <a:schemeClr val="lt2"/>
                </a:solidFill>
              </a:endParaRPr>
            </a:p>
          </p:txBody>
        </p:sp>
        <p:sp>
          <p:nvSpPr>
            <p:cNvPr id="440" name="Google Shape;440;p35"/>
            <p:cNvSpPr txBox="1"/>
            <p:nvPr/>
          </p:nvSpPr>
          <p:spPr>
            <a:xfrm>
              <a:off x="310225" y="1919750"/>
              <a:ext cx="2263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NB-IoT (Europe)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LTE-M  (North America)</a:t>
              </a:r>
              <a:endParaRPr sz="1200"/>
            </a:p>
          </p:txBody>
        </p:sp>
        <p:sp>
          <p:nvSpPr>
            <p:cNvPr id="441" name="Google Shape;441;p35"/>
            <p:cNvSpPr txBox="1"/>
            <p:nvPr/>
          </p:nvSpPr>
          <p:spPr>
            <a:xfrm>
              <a:off x="2573325" y="1919750"/>
              <a:ext cx="2096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LoRaWAN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Sigfox</a:t>
              </a:r>
              <a:endParaRPr sz="1200"/>
            </a:p>
          </p:txBody>
        </p:sp>
        <p:sp>
          <p:nvSpPr>
            <p:cNvPr id="442" name="Google Shape;442;p35"/>
            <p:cNvSpPr txBox="1"/>
            <p:nvPr/>
          </p:nvSpPr>
          <p:spPr>
            <a:xfrm>
              <a:off x="2650650" y="1611950"/>
              <a:ext cx="2643600" cy="3078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200"/>
                <a:t>Unlicensed spectrum (ISM Band)</a:t>
              </a:r>
              <a:endParaRPr b="1" sz="1200"/>
            </a:p>
          </p:txBody>
        </p:sp>
      </p:grpSp>
      <p:sp>
        <p:nvSpPr>
          <p:cNvPr id="443" name="Google Shape;443;p35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LPWAN enables energy-efficient transmission of small data volumes over long distances.</a:t>
            </a:r>
            <a:endParaRPr/>
          </a:p>
        </p:txBody>
      </p:sp>
      <p:sp>
        <p:nvSpPr>
          <p:cNvPr id="444" name="Google Shape;444;p35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45" name="Google Shape;445;p35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idx="1" type="body"/>
          </p:nvPr>
        </p:nvSpPr>
        <p:spPr>
          <a:xfrm>
            <a:off x="516097" y="2859881"/>
            <a:ext cx="7147800" cy="38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e"/>
              <a:t>Introduction</a:t>
            </a:r>
            <a:endParaRPr/>
          </a:p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36"/>
          <p:cNvGrpSpPr/>
          <p:nvPr/>
        </p:nvGrpSpPr>
        <p:grpSpPr>
          <a:xfrm>
            <a:off x="164525" y="1308300"/>
            <a:ext cx="1894125" cy="2388725"/>
            <a:chOff x="234650" y="880550"/>
            <a:chExt cx="1894125" cy="2388725"/>
          </a:xfrm>
        </p:grpSpPr>
        <p:sp>
          <p:nvSpPr>
            <p:cNvPr id="451" name="Google Shape;451;p36"/>
            <p:cNvSpPr txBox="1"/>
            <p:nvPr/>
          </p:nvSpPr>
          <p:spPr>
            <a:xfrm>
              <a:off x="234650" y="880550"/>
              <a:ext cx="18936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Schiphol</a:t>
              </a:r>
              <a:r>
                <a:rPr b="1" lang="de" sz="1200">
                  <a:solidFill>
                    <a:schemeClr val="lt1"/>
                  </a:solidFill>
                </a:rPr>
                <a:t> Airport</a:t>
              </a:r>
              <a:endParaRPr b="1" sz="1200">
                <a:solidFill>
                  <a:schemeClr val="lt1"/>
                </a:solidFill>
              </a:endParaRPr>
            </a:p>
          </p:txBody>
        </p:sp>
        <p:grpSp>
          <p:nvGrpSpPr>
            <p:cNvPr id="452" name="Google Shape;452;p36"/>
            <p:cNvGrpSpPr/>
            <p:nvPr/>
          </p:nvGrpSpPr>
          <p:grpSpPr>
            <a:xfrm>
              <a:off x="262976" y="1188384"/>
              <a:ext cx="1865278" cy="1751529"/>
              <a:chOff x="217059" y="1381259"/>
              <a:chExt cx="1893491" cy="1789283"/>
            </a:xfrm>
          </p:grpSpPr>
          <p:grpSp>
            <p:nvGrpSpPr>
              <p:cNvPr id="453" name="Google Shape;453;p36"/>
              <p:cNvGrpSpPr/>
              <p:nvPr/>
            </p:nvGrpSpPr>
            <p:grpSpPr>
              <a:xfrm>
                <a:off x="217059" y="1381259"/>
                <a:ext cx="1893491" cy="1789283"/>
                <a:chOff x="4649475" y="1982450"/>
                <a:chExt cx="2648239" cy="1812483"/>
              </a:xfrm>
            </p:grpSpPr>
            <p:grpSp>
              <p:nvGrpSpPr>
                <p:cNvPr id="454" name="Google Shape;454;p36"/>
                <p:cNvGrpSpPr/>
                <p:nvPr/>
              </p:nvGrpSpPr>
              <p:grpSpPr>
                <a:xfrm>
                  <a:off x="4649475" y="1982450"/>
                  <a:ext cx="2648239" cy="1812483"/>
                  <a:chOff x="3956325" y="1308725"/>
                  <a:chExt cx="2648239" cy="1812483"/>
                </a:xfrm>
              </p:grpSpPr>
              <p:pic>
                <p:nvPicPr>
                  <p:cNvPr id="455" name="Google Shape;455;p3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56325" y="1308725"/>
                    <a:ext cx="2648239" cy="18124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6" name="Google Shape;456;p36"/>
                  <p:cNvSpPr txBox="1"/>
                  <p:nvPr/>
                </p:nvSpPr>
                <p:spPr>
                  <a:xfrm>
                    <a:off x="3956893" y="2437984"/>
                    <a:ext cx="2075400" cy="637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">
                        <a:solidFill>
                          <a:srgbClr val="FF0000"/>
                        </a:solidFill>
                        <a:highlight>
                          <a:srgbClr val="F3F3F3"/>
                        </a:highlight>
                        <a:latin typeface="Calibri"/>
                        <a:ea typeface="Calibri"/>
                        <a:cs typeface="Calibri"/>
                        <a:sym typeface="Calibri"/>
                      </a:rPr>
                      <a:t>Battery +</a:t>
                    </a:r>
                    <a:endParaRPr b="1">
                      <a:solidFill>
                        <a:srgbClr val="FF0000"/>
                      </a:solidFill>
                      <a:highlight>
                        <a:srgbClr val="F3F3F3"/>
                      </a:highlight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">
                        <a:solidFill>
                          <a:srgbClr val="FF0000"/>
                        </a:solidFill>
                        <a:highlight>
                          <a:srgbClr val="F3F3F3"/>
                        </a:highlight>
                        <a:latin typeface="Calibri"/>
                        <a:ea typeface="Calibri"/>
                        <a:cs typeface="Calibri"/>
                        <a:sym typeface="Calibri"/>
                      </a:rPr>
                      <a:t>LoRaWAN</a:t>
                    </a:r>
                    <a:endParaRPr b="1">
                      <a:solidFill>
                        <a:srgbClr val="FF0000"/>
                      </a:solidFill>
                      <a:highlight>
                        <a:srgbClr val="F3F3F3"/>
                      </a:highlight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7" name="Google Shape;457;p36"/>
                  <p:cNvSpPr/>
                  <p:nvPr/>
                </p:nvSpPr>
                <p:spPr>
                  <a:xfrm>
                    <a:off x="5624450" y="1694175"/>
                    <a:ext cx="505500" cy="347700"/>
                  </a:xfrm>
                  <a:prstGeom prst="ellipse">
                    <a:avLst/>
                  </a:prstGeom>
                  <a:noFill/>
                  <a:ln cap="flat" cmpd="sng" w="19050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36"/>
                  <p:cNvSpPr/>
                  <p:nvPr/>
                </p:nvSpPr>
                <p:spPr>
                  <a:xfrm>
                    <a:off x="4393050" y="1473750"/>
                    <a:ext cx="505500" cy="347700"/>
                  </a:xfrm>
                  <a:prstGeom prst="ellipse">
                    <a:avLst/>
                  </a:prstGeom>
                  <a:noFill/>
                  <a:ln cap="flat" cmpd="sng" w="19050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59" name="Google Shape;459;p36"/>
                <p:cNvSpPr/>
                <p:nvPr/>
              </p:nvSpPr>
              <p:spPr>
                <a:xfrm>
                  <a:off x="5650075" y="2253350"/>
                  <a:ext cx="505500" cy="3477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0" name="Google Shape;460;p36"/>
              <p:cNvSpPr/>
              <p:nvPr/>
            </p:nvSpPr>
            <p:spPr>
              <a:xfrm rot="5400000">
                <a:off x="1019975" y="1605775"/>
                <a:ext cx="196200" cy="1269300"/>
              </a:xfrm>
              <a:prstGeom prst="rightBrace">
                <a:avLst>
                  <a:gd fmla="val 50000" name="adj1"/>
                  <a:gd fmla="val 50000" name="adj2"/>
                </a:avLst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61" name="Google Shape;461;p36"/>
            <p:cNvSpPr txBox="1"/>
            <p:nvPr/>
          </p:nvSpPr>
          <p:spPr>
            <a:xfrm>
              <a:off x="263375" y="2930575"/>
              <a:ext cx="1865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>
                  <a:solidFill>
                    <a:schemeClr val="dk1"/>
                  </a:solidFill>
                </a:rPr>
                <a:t>Source: </a:t>
              </a:r>
              <a:r>
                <a:rPr lang="de" sz="500"/>
                <a:t>https://www.youtube.com/watch?v=9kTeqv8oWP8&amp;t=32</a:t>
              </a:r>
              <a:r>
                <a:rPr lang="de" sz="500"/>
                <a:t>s</a:t>
              </a:r>
              <a:endParaRPr sz="600">
                <a:solidFill>
                  <a:schemeClr val="dk1"/>
                </a:solidFill>
              </a:endParaRPr>
            </a:p>
          </p:txBody>
        </p:sp>
      </p:grpSp>
      <p:grpSp>
        <p:nvGrpSpPr>
          <p:cNvPr id="462" name="Google Shape;462;p36"/>
          <p:cNvGrpSpPr/>
          <p:nvPr/>
        </p:nvGrpSpPr>
        <p:grpSpPr>
          <a:xfrm>
            <a:off x="5607943" y="1303688"/>
            <a:ext cx="1631807" cy="2617975"/>
            <a:chOff x="5751543" y="1305225"/>
            <a:chExt cx="1631807" cy="2617975"/>
          </a:xfrm>
        </p:grpSpPr>
        <p:sp>
          <p:nvSpPr>
            <p:cNvPr id="463" name="Google Shape;463;p36"/>
            <p:cNvSpPr txBox="1"/>
            <p:nvPr/>
          </p:nvSpPr>
          <p:spPr>
            <a:xfrm>
              <a:off x="5751650" y="3415300"/>
              <a:ext cx="1631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https://www.telekom.com/en/media/media-information/archive/green-light-for-smart-city-bonn-507464</a:t>
              </a:r>
              <a:endParaRPr sz="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64" name="Google Shape;464;p36"/>
            <p:cNvSpPr txBox="1"/>
            <p:nvPr/>
          </p:nvSpPr>
          <p:spPr>
            <a:xfrm>
              <a:off x="5751650" y="1305225"/>
              <a:ext cx="16008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Bonn</a:t>
              </a:r>
              <a:endParaRPr b="1" sz="1200">
                <a:solidFill>
                  <a:schemeClr val="lt1"/>
                </a:solidFill>
              </a:endParaRPr>
            </a:p>
          </p:txBody>
        </p:sp>
        <p:grpSp>
          <p:nvGrpSpPr>
            <p:cNvPr id="465" name="Google Shape;465;p36"/>
            <p:cNvGrpSpPr/>
            <p:nvPr/>
          </p:nvGrpSpPr>
          <p:grpSpPr>
            <a:xfrm>
              <a:off x="5751543" y="1609825"/>
              <a:ext cx="1631676" cy="1846775"/>
              <a:chOff x="7314963" y="1249025"/>
              <a:chExt cx="1662600" cy="1846775"/>
            </a:xfrm>
          </p:grpSpPr>
          <p:pic>
            <p:nvPicPr>
              <p:cNvPr id="466" name="Google Shape;466;p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29325" y="1249025"/>
                <a:ext cx="1633875" cy="1818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Google Shape;467;p36"/>
              <p:cNvSpPr txBox="1"/>
              <p:nvPr/>
            </p:nvSpPr>
            <p:spPr>
              <a:xfrm>
                <a:off x="7314963" y="2480200"/>
                <a:ext cx="16626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>
                    <a:solidFill>
                      <a:srgbClr val="FF0000"/>
                    </a:solidFill>
                    <a:highlight>
                      <a:srgbClr val="F3F3F3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Battery +</a:t>
                </a:r>
                <a:endParaRPr b="1">
                  <a:solidFill>
                    <a:srgbClr val="FF0000"/>
                  </a:solidFill>
                  <a:highlight>
                    <a:srgbClr val="F3F3F3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>
                    <a:solidFill>
                      <a:srgbClr val="FF0000"/>
                    </a:solidFill>
                    <a:highlight>
                      <a:srgbClr val="F3F3F3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 NB-IoT</a:t>
                </a:r>
                <a:endParaRPr b="1">
                  <a:solidFill>
                    <a:srgbClr val="FF0000"/>
                  </a:solidFill>
                  <a:highlight>
                    <a:srgbClr val="F3F3F3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8" name="Google Shape;468;p36"/>
          <p:cNvGrpSpPr/>
          <p:nvPr/>
        </p:nvGrpSpPr>
        <p:grpSpPr>
          <a:xfrm>
            <a:off x="2250425" y="1308300"/>
            <a:ext cx="1517400" cy="2675625"/>
            <a:chOff x="4052575" y="773225"/>
            <a:chExt cx="1517400" cy="2675625"/>
          </a:xfrm>
        </p:grpSpPr>
        <p:sp>
          <p:nvSpPr>
            <p:cNvPr id="469" name="Google Shape;469;p36"/>
            <p:cNvSpPr txBox="1"/>
            <p:nvPr/>
          </p:nvSpPr>
          <p:spPr>
            <a:xfrm>
              <a:off x="4052575" y="773225"/>
              <a:ext cx="14670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Karlsruhe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470" name="Google Shape;470;p36"/>
            <p:cNvSpPr txBox="1"/>
            <p:nvPr/>
          </p:nvSpPr>
          <p:spPr>
            <a:xfrm>
              <a:off x="4065775" y="2879450"/>
              <a:ext cx="15042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https://www.ka-news.de/wirtschaft/karlsruhe-innovativ/Karlsruhe-wird-zur-Smart-City-Muelleimer-sollen-kuenftig-selbst-denken;art516981,2177874</a:t>
              </a:r>
              <a:endParaRPr sz="500"/>
            </a:p>
          </p:txBody>
        </p:sp>
        <p:grpSp>
          <p:nvGrpSpPr>
            <p:cNvPr id="471" name="Google Shape;471;p36"/>
            <p:cNvGrpSpPr/>
            <p:nvPr/>
          </p:nvGrpSpPr>
          <p:grpSpPr>
            <a:xfrm>
              <a:off x="4065779" y="1090175"/>
              <a:ext cx="1467046" cy="1789275"/>
              <a:chOff x="4043100" y="1277775"/>
              <a:chExt cx="1504200" cy="1789275"/>
            </a:xfrm>
          </p:grpSpPr>
          <p:pic>
            <p:nvPicPr>
              <p:cNvPr id="472" name="Google Shape;472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27546" t="0"/>
              <a:stretch/>
            </p:blipFill>
            <p:spPr>
              <a:xfrm>
                <a:off x="4043100" y="1277775"/>
                <a:ext cx="1504200" cy="1789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3" name="Google Shape;473;p36"/>
              <p:cNvSpPr txBox="1"/>
              <p:nvPr/>
            </p:nvSpPr>
            <p:spPr>
              <a:xfrm>
                <a:off x="4070825" y="2451450"/>
                <a:ext cx="13641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>
                    <a:solidFill>
                      <a:srgbClr val="FF0000"/>
                    </a:solidFill>
                    <a:highlight>
                      <a:srgbClr val="F3F3F3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Battery +</a:t>
                </a:r>
                <a:endParaRPr b="1">
                  <a:solidFill>
                    <a:srgbClr val="FF0000"/>
                  </a:solidFill>
                  <a:highlight>
                    <a:srgbClr val="F3F3F3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>
                    <a:solidFill>
                      <a:srgbClr val="FF0000"/>
                    </a:solidFill>
                    <a:highlight>
                      <a:srgbClr val="F3F3F3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LoRaWAN</a:t>
                </a:r>
                <a:endParaRPr b="1">
                  <a:solidFill>
                    <a:srgbClr val="FF0000"/>
                  </a:solidFill>
                  <a:highlight>
                    <a:srgbClr val="F3F3F3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4" name="Google Shape;474;p36"/>
          <p:cNvGrpSpPr/>
          <p:nvPr/>
        </p:nvGrpSpPr>
        <p:grpSpPr>
          <a:xfrm>
            <a:off x="4034638" y="1305225"/>
            <a:ext cx="1376830" cy="2614900"/>
            <a:chOff x="4034638" y="1305225"/>
            <a:chExt cx="1376830" cy="2614900"/>
          </a:xfrm>
        </p:grpSpPr>
        <p:sp>
          <p:nvSpPr>
            <p:cNvPr id="475" name="Google Shape;475;p36"/>
            <p:cNvSpPr txBox="1"/>
            <p:nvPr/>
          </p:nvSpPr>
          <p:spPr>
            <a:xfrm>
              <a:off x="4034638" y="1305225"/>
              <a:ext cx="13767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Darmstadt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476" name="Google Shape;476;p36"/>
            <p:cNvSpPr txBox="1"/>
            <p:nvPr/>
          </p:nvSpPr>
          <p:spPr>
            <a:xfrm>
              <a:off x="4034650" y="3427525"/>
              <a:ext cx="1376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</a:t>
              </a:r>
              <a:endParaRPr sz="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https://www.digitalstadt-darmstadt.de/projekte/smart-waste/</a:t>
              </a:r>
              <a:endParaRPr sz="500"/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</a:endParaRPr>
            </a:p>
          </p:txBody>
        </p:sp>
        <p:grpSp>
          <p:nvGrpSpPr>
            <p:cNvPr id="477" name="Google Shape;477;p36"/>
            <p:cNvGrpSpPr/>
            <p:nvPr/>
          </p:nvGrpSpPr>
          <p:grpSpPr>
            <a:xfrm>
              <a:off x="4045976" y="1625250"/>
              <a:ext cx="1365492" cy="1840400"/>
              <a:chOff x="5717176" y="1249025"/>
              <a:chExt cx="1365492" cy="1840400"/>
            </a:xfrm>
          </p:grpSpPr>
          <p:pic>
            <p:nvPicPr>
              <p:cNvPr id="478" name="Google Shape;478;p3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4297" t="0"/>
              <a:stretch/>
            </p:blipFill>
            <p:spPr>
              <a:xfrm>
                <a:off x="5718575" y="1249025"/>
                <a:ext cx="1364092" cy="1818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9" name="Google Shape;479;p36"/>
              <p:cNvSpPr txBox="1"/>
              <p:nvPr/>
            </p:nvSpPr>
            <p:spPr>
              <a:xfrm>
                <a:off x="5717176" y="2473825"/>
                <a:ext cx="13641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>
                    <a:solidFill>
                      <a:srgbClr val="FF0000"/>
                    </a:solidFill>
                    <a:highlight>
                      <a:srgbClr val="F3F3F3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Battery +</a:t>
                </a:r>
                <a:endParaRPr b="1">
                  <a:solidFill>
                    <a:srgbClr val="FF0000"/>
                  </a:solidFill>
                  <a:highlight>
                    <a:srgbClr val="F3F3F3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>
                    <a:solidFill>
                      <a:srgbClr val="FF0000"/>
                    </a:solidFill>
                    <a:highlight>
                      <a:srgbClr val="F3F3F3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LoRaWAN</a:t>
                </a:r>
                <a:endParaRPr b="1">
                  <a:solidFill>
                    <a:srgbClr val="FF0000"/>
                  </a:solidFill>
                  <a:highlight>
                    <a:srgbClr val="F3F3F3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0" name="Google Shape;480;p36"/>
          <p:cNvSpPr txBox="1"/>
          <p:nvPr/>
        </p:nvSpPr>
        <p:spPr>
          <a:xfrm>
            <a:off x="7359075" y="3422000"/>
            <a:ext cx="163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</a:rPr>
              <a:t>Source: 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</a:rPr>
              <a:t>https://zolitron.com/</a:t>
            </a:r>
            <a:endParaRPr sz="500">
              <a:solidFill>
                <a:schemeClr val="dk1"/>
              </a:solidFill>
            </a:endParaRPr>
          </a:p>
        </p:txBody>
      </p:sp>
      <p:grpSp>
        <p:nvGrpSpPr>
          <p:cNvPr id="481" name="Google Shape;481;p36"/>
          <p:cNvGrpSpPr/>
          <p:nvPr/>
        </p:nvGrpSpPr>
        <p:grpSpPr>
          <a:xfrm>
            <a:off x="7359072" y="1308303"/>
            <a:ext cx="1707766" cy="2113700"/>
            <a:chOff x="234645" y="3373000"/>
            <a:chExt cx="1986005" cy="2113700"/>
          </a:xfrm>
        </p:grpSpPr>
        <p:sp>
          <p:nvSpPr>
            <p:cNvPr id="482" name="Google Shape;482;p36"/>
            <p:cNvSpPr txBox="1"/>
            <p:nvPr/>
          </p:nvSpPr>
          <p:spPr>
            <a:xfrm>
              <a:off x="234650" y="3373000"/>
              <a:ext cx="19860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Bochum</a:t>
              </a:r>
              <a:endParaRPr b="1" sz="1200">
                <a:solidFill>
                  <a:schemeClr val="lt1"/>
                </a:solidFill>
              </a:endParaRPr>
            </a:p>
          </p:txBody>
        </p:sp>
        <p:grpSp>
          <p:nvGrpSpPr>
            <p:cNvPr id="483" name="Google Shape;483;p36"/>
            <p:cNvGrpSpPr/>
            <p:nvPr/>
          </p:nvGrpSpPr>
          <p:grpSpPr>
            <a:xfrm>
              <a:off x="234645" y="3680795"/>
              <a:ext cx="1985962" cy="1805905"/>
              <a:chOff x="234645" y="3680795"/>
              <a:chExt cx="1985962" cy="1805905"/>
            </a:xfrm>
          </p:grpSpPr>
          <p:pic>
            <p:nvPicPr>
              <p:cNvPr id="484" name="Google Shape;484;p3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34648" y="3680795"/>
                <a:ext cx="1985958" cy="18059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" name="Google Shape;485;p36"/>
              <p:cNvSpPr txBox="1"/>
              <p:nvPr/>
            </p:nvSpPr>
            <p:spPr>
              <a:xfrm>
                <a:off x="234645" y="4871100"/>
                <a:ext cx="14253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>
                    <a:solidFill>
                      <a:srgbClr val="FF0000"/>
                    </a:solidFill>
                    <a:highlight>
                      <a:srgbClr val="F3F3F3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Solar panel + Sigfox               </a:t>
                </a:r>
                <a:endParaRPr b="1">
                  <a:solidFill>
                    <a:srgbClr val="FF0000"/>
                  </a:solidFill>
                  <a:highlight>
                    <a:srgbClr val="F3F3F3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6" name="Google Shape;486;p36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Some of the LPWAN based smart dustbin applications across europe and germany</a:t>
            </a:r>
            <a:endParaRPr/>
          </a:p>
        </p:txBody>
      </p:sp>
      <p:sp>
        <p:nvSpPr>
          <p:cNvPr id="487" name="Google Shape;487;p36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88" name="Google Shape;488;p36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3" name="Google Shape;493;p37"/>
          <p:cNvGraphicFramePr/>
          <p:nvPr/>
        </p:nvGraphicFramePr>
        <p:xfrm>
          <a:off x="216263" y="1253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575500"/>
                <a:gridCol w="1681425"/>
                <a:gridCol w="1843450"/>
                <a:gridCol w="1557175"/>
                <a:gridCol w="16014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Unlicensed spectrum (ISM Band)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Licensed spectrum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Parameters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LoRaWAN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Sigfox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NB-IoT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LTE-M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94" name="Google Shape;494;p37"/>
          <p:cNvSpPr txBox="1"/>
          <p:nvPr/>
        </p:nvSpPr>
        <p:spPr>
          <a:xfrm>
            <a:off x="136375" y="657075"/>
            <a:ext cx="40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Comparison of Low Power Wide Area Networks</a:t>
            </a:r>
            <a:endParaRPr/>
          </a:p>
        </p:txBody>
      </p:sp>
      <p:sp>
        <p:nvSpPr>
          <p:cNvPr id="495" name="Google Shape;495;p37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96" name="Google Shape;496;p37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497" name="Google Shape;497;p37"/>
          <p:cNvSpPr/>
          <p:nvPr/>
        </p:nvSpPr>
        <p:spPr>
          <a:xfrm>
            <a:off x="4395525" y="1002388"/>
            <a:ext cx="2349000" cy="15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7"/>
          <p:cNvSpPr txBox="1"/>
          <p:nvPr/>
        </p:nvSpPr>
        <p:spPr>
          <a:xfrm>
            <a:off x="4616525" y="692713"/>
            <a:ext cx="18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Better Performance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3" name="Google Shape;503;p38"/>
          <p:cNvGraphicFramePr/>
          <p:nvPr/>
        </p:nvGraphicFramePr>
        <p:xfrm>
          <a:off x="216263" y="1253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575500"/>
                <a:gridCol w="1681425"/>
                <a:gridCol w="1843450"/>
                <a:gridCol w="1557175"/>
                <a:gridCol w="16014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Unlicensed spectrum (ISM Band)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Licensed spectrum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Parameters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LoRaWAN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Sigfox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NB-IoT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LTE-M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Speed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0.3-50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100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250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1000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42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Max payload size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Uplink:243 Bytes,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 243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 12 Bytes,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Downlink:8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 1600 Bytes,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 1600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unknown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Max message / day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Uplink:360,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Uplink:140,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Downlink:4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Uplink:Unlimited Downlink:Unlimited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Uplink:Unlimited Downlink:Unlimited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504" name="Google Shape;504;p38"/>
          <p:cNvSpPr txBox="1"/>
          <p:nvPr/>
        </p:nvSpPr>
        <p:spPr>
          <a:xfrm>
            <a:off x="136375" y="657075"/>
            <a:ext cx="40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Comparison of Low Power Wide Area Networks</a:t>
            </a:r>
            <a:endParaRPr/>
          </a:p>
        </p:txBody>
      </p:sp>
      <p:sp>
        <p:nvSpPr>
          <p:cNvPr id="505" name="Google Shape;505;p38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06" name="Google Shape;506;p38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4395525" y="1002388"/>
            <a:ext cx="2349000" cy="15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8"/>
          <p:cNvSpPr txBox="1"/>
          <p:nvPr/>
        </p:nvSpPr>
        <p:spPr>
          <a:xfrm>
            <a:off x="4616525" y="692713"/>
            <a:ext cx="18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Better Performance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" name="Google Shape;513;p39"/>
          <p:cNvGraphicFramePr/>
          <p:nvPr/>
        </p:nvGraphicFramePr>
        <p:xfrm>
          <a:off x="216263" y="1253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575500"/>
                <a:gridCol w="1681425"/>
                <a:gridCol w="1843450"/>
                <a:gridCol w="1557175"/>
                <a:gridCol w="16014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Unlicensed spectrum (ISM Band)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Licensed spectrum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Parameters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LoRaWAN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Sigfox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NB-IoT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LTE-M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Speed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0.3-50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100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250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1000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42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Max payload size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Uplink:243 Bytes,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 243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 12 Bytes,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Downlink:8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 1600 Bytes,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 1600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unknown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Max message / day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Uplink:360,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Uplink:140,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Downlink:4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Uplink:Unlimited Downlink:Unlimited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Uplink:Unlimited Downlink:Unlimited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Standardization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lora-alliance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Sigfox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3GPP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3GPP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514" name="Google Shape;514;p39"/>
          <p:cNvSpPr txBox="1"/>
          <p:nvPr/>
        </p:nvSpPr>
        <p:spPr>
          <a:xfrm>
            <a:off x="136375" y="657075"/>
            <a:ext cx="40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Comparison of Low Power Wide Area Networks</a:t>
            </a:r>
            <a:endParaRPr/>
          </a:p>
        </p:txBody>
      </p:sp>
      <p:sp>
        <p:nvSpPr>
          <p:cNvPr id="515" name="Google Shape;515;p39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16" name="Google Shape;516;p39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517" name="Google Shape;517;p39"/>
          <p:cNvSpPr/>
          <p:nvPr/>
        </p:nvSpPr>
        <p:spPr>
          <a:xfrm>
            <a:off x="4395525" y="1002388"/>
            <a:ext cx="2349000" cy="15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9"/>
          <p:cNvSpPr txBox="1"/>
          <p:nvPr/>
        </p:nvSpPr>
        <p:spPr>
          <a:xfrm>
            <a:off x="4616525" y="692713"/>
            <a:ext cx="18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Better Performance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3" name="Google Shape;523;p40"/>
          <p:cNvGraphicFramePr/>
          <p:nvPr/>
        </p:nvGraphicFramePr>
        <p:xfrm>
          <a:off x="216263" y="1253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575500"/>
                <a:gridCol w="1681425"/>
                <a:gridCol w="1843450"/>
                <a:gridCol w="1557175"/>
                <a:gridCol w="16014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Unlicensed spectrum (ISM Band)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Licensed spectrum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Parameters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LoRaWAN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Sigfox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NB-IoT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LTE-M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Speed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0.3-50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100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250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1000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42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Max payload size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Uplink:243 Bytes,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 243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 12 Bytes,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Downlink:8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 1600 Bytes,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 1600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unknown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Max message / day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Uplink:360,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Uplink:140,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Downlink:4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Uplink:Unlimited Downlink:Unlimited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Uplink:Unlimited Downlink:Unlimited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Standardization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lora-alliance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Sigfox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3GPP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3GPP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Service fee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free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9-20 € / year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7-30€ / 5 year 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30-120$ / year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524" name="Google Shape;524;p40"/>
          <p:cNvSpPr txBox="1"/>
          <p:nvPr/>
        </p:nvSpPr>
        <p:spPr>
          <a:xfrm>
            <a:off x="136375" y="657075"/>
            <a:ext cx="40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Comparison of Low Power Wide Area Networks</a:t>
            </a:r>
            <a:endParaRPr/>
          </a:p>
        </p:txBody>
      </p:sp>
      <p:sp>
        <p:nvSpPr>
          <p:cNvPr id="525" name="Google Shape;525;p40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26" name="Google Shape;526;p40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527" name="Google Shape;527;p40"/>
          <p:cNvSpPr/>
          <p:nvPr/>
        </p:nvSpPr>
        <p:spPr>
          <a:xfrm>
            <a:off x="4395525" y="1002388"/>
            <a:ext cx="2349000" cy="15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0"/>
          <p:cNvSpPr txBox="1"/>
          <p:nvPr/>
        </p:nvSpPr>
        <p:spPr>
          <a:xfrm>
            <a:off x="4616525" y="692713"/>
            <a:ext cx="18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Better Performance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3" name="Google Shape;533;p41"/>
          <p:cNvGraphicFramePr/>
          <p:nvPr/>
        </p:nvGraphicFramePr>
        <p:xfrm>
          <a:off x="216263" y="1253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575500"/>
                <a:gridCol w="1681425"/>
                <a:gridCol w="1843450"/>
                <a:gridCol w="1557175"/>
                <a:gridCol w="16014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Unlicensed spectrum (ISM Band)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Licensed spectrum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Parameters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LoRaWAN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Sigfox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NB-IoT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LTE-M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Speed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0.3-50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100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250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1000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42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Max payload size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Uplink:243 Bytes,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 243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 12 Bytes,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Downlink:8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 1600 Bytes,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 1600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unknown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Max message / day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Uplink:360,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Uplink:140,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Downlink:4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Uplink:Unlimited Downlink:Unlimited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Uplink:Unlimited Downlink:Unlimited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Standardization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lora-alliance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Sigfox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3GPP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3GPP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Service fee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free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9-20 € / year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7-30€ / 5 year 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30-120$ / year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Power Consumption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Extremely Low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Extremely Low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Relatively higher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Relatively higher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534" name="Google Shape;534;p41"/>
          <p:cNvSpPr txBox="1"/>
          <p:nvPr/>
        </p:nvSpPr>
        <p:spPr>
          <a:xfrm>
            <a:off x="136375" y="657075"/>
            <a:ext cx="40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Comparison of Low Power Wide Area Networks</a:t>
            </a:r>
            <a:endParaRPr/>
          </a:p>
        </p:txBody>
      </p:sp>
      <p:sp>
        <p:nvSpPr>
          <p:cNvPr id="535" name="Google Shape;535;p41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36" name="Google Shape;536;p41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4395525" y="1002388"/>
            <a:ext cx="2349000" cy="15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 txBox="1"/>
          <p:nvPr/>
        </p:nvSpPr>
        <p:spPr>
          <a:xfrm>
            <a:off x="4616525" y="692713"/>
            <a:ext cx="18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Better Performance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3" name="Google Shape;543;p42"/>
          <p:cNvGraphicFramePr/>
          <p:nvPr/>
        </p:nvGraphicFramePr>
        <p:xfrm>
          <a:off x="216263" y="1253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575500"/>
                <a:gridCol w="1681425"/>
                <a:gridCol w="1843450"/>
                <a:gridCol w="1557175"/>
                <a:gridCol w="16014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Unlicensed spectrum (ISM Band)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Licensed spectrum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Parameters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LoRaWAN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Sigfox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NB-IoT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200"/>
                        <a:t>LTE-M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Speed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0.3-50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100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250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1000 kbps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42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Max payload size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Uplink:243 Bytes,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 243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 12 Bytes,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Downlink:8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 1600 Bytes,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 1600 Bytes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unknown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Max message / day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Uplink:360,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Uplink:140,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Downlink:4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Uplink:Unlimited Downlink:Unlimited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Uplink:Unlimited Downlink:Unlimited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Standardization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lora-alliance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Sigfox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3GPP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3GPP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Service fee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free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9-20 € / year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7-30€ / 5 year 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30-120$ / year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6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Power Consumption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Extremely Low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Extremely Low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Relatively higher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Relatively higher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544" name="Google Shape;544;p42"/>
          <p:cNvSpPr txBox="1"/>
          <p:nvPr/>
        </p:nvSpPr>
        <p:spPr>
          <a:xfrm>
            <a:off x="136375" y="657075"/>
            <a:ext cx="40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Comparison of Low Power Wide Area Networks</a:t>
            </a:r>
            <a:endParaRPr/>
          </a:p>
        </p:txBody>
      </p:sp>
      <p:sp>
        <p:nvSpPr>
          <p:cNvPr id="545" name="Google Shape;545;p42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46" name="Google Shape;546;p42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547" name="Google Shape;547;p42"/>
          <p:cNvSpPr/>
          <p:nvPr/>
        </p:nvSpPr>
        <p:spPr>
          <a:xfrm>
            <a:off x="4395525" y="1002388"/>
            <a:ext cx="2349000" cy="15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2"/>
          <p:cNvSpPr txBox="1"/>
          <p:nvPr/>
        </p:nvSpPr>
        <p:spPr>
          <a:xfrm>
            <a:off x="4616525" y="692713"/>
            <a:ext cx="18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Better Performance</a:t>
            </a:r>
            <a:endParaRPr/>
          </a:p>
        </p:txBody>
      </p:sp>
      <p:sp>
        <p:nvSpPr>
          <p:cNvPr id="549" name="Google Shape;549;p42"/>
          <p:cNvSpPr/>
          <p:nvPr/>
        </p:nvSpPr>
        <p:spPr>
          <a:xfrm>
            <a:off x="1791775" y="1616650"/>
            <a:ext cx="1681500" cy="280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2"/>
          <p:cNvSpPr/>
          <p:nvPr/>
        </p:nvSpPr>
        <p:spPr>
          <a:xfrm>
            <a:off x="1847075" y="3760063"/>
            <a:ext cx="1398300" cy="21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/>
          <p:nvPr/>
        </p:nvSpPr>
        <p:spPr>
          <a:xfrm>
            <a:off x="1847075" y="4113263"/>
            <a:ext cx="1398300" cy="21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2"/>
          <p:cNvSpPr txBox="1"/>
          <p:nvPr/>
        </p:nvSpPr>
        <p:spPr>
          <a:xfrm>
            <a:off x="216278" y="4417450"/>
            <a:ext cx="594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LoRaWAN</a:t>
            </a:r>
            <a:r>
              <a:rPr lang="de" sz="1200"/>
              <a:t> is the most suitable LPWAN Technology for the smart dustbin concept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43"/>
          <p:cNvGrpSpPr/>
          <p:nvPr/>
        </p:nvGrpSpPr>
        <p:grpSpPr>
          <a:xfrm>
            <a:off x="306700" y="1269400"/>
            <a:ext cx="5043700" cy="1585500"/>
            <a:chOff x="306700" y="1269400"/>
            <a:chExt cx="5043700" cy="1585500"/>
          </a:xfrm>
        </p:grpSpPr>
        <p:pic>
          <p:nvPicPr>
            <p:cNvPr id="559" name="Google Shape;559;p43"/>
            <p:cNvPicPr preferRelativeResize="0"/>
            <p:nvPr/>
          </p:nvPicPr>
          <p:blipFill rotWithShape="1">
            <a:blip r:embed="rId3">
              <a:alphaModFix/>
            </a:blip>
            <a:srcRect b="31749" l="0" r="0" t="0"/>
            <a:stretch/>
          </p:blipFill>
          <p:spPr>
            <a:xfrm>
              <a:off x="306700" y="1296825"/>
              <a:ext cx="3927525" cy="153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43"/>
            <p:cNvSpPr/>
            <p:nvPr/>
          </p:nvSpPr>
          <p:spPr>
            <a:xfrm>
              <a:off x="2396850" y="1269400"/>
              <a:ext cx="1873500" cy="1585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1" name="Google Shape;561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1050" y="1863275"/>
              <a:ext cx="659350" cy="5078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62" name="Google Shape;562;p43"/>
          <p:cNvCxnSpPr>
            <a:endCxn id="561" idx="1"/>
          </p:cNvCxnSpPr>
          <p:nvPr/>
        </p:nvCxnSpPr>
        <p:spPr>
          <a:xfrm>
            <a:off x="4270450" y="2117200"/>
            <a:ext cx="420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3" name="Google Shape;563;p43"/>
          <p:cNvSpPr txBox="1"/>
          <p:nvPr/>
        </p:nvSpPr>
        <p:spPr>
          <a:xfrm>
            <a:off x="5942150" y="4609200"/>
            <a:ext cx="1631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5"/>
              </a:rPr>
              <a:t>https://www.thethingsnetwork.org/u/elab_berlin</a:t>
            </a:r>
            <a:endParaRPr sz="500"/>
          </a:p>
        </p:txBody>
      </p:sp>
      <p:sp>
        <p:nvSpPr>
          <p:cNvPr id="564" name="Google Shape;564;p43"/>
          <p:cNvSpPr txBox="1"/>
          <p:nvPr/>
        </p:nvSpPr>
        <p:spPr>
          <a:xfrm>
            <a:off x="365000" y="2822500"/>
            <a:ext cx="1189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https://www.thethingsnetwork.org/</a:t>
            </a:r>
            <a:endParaRPr sz="500"/>
          </a:p>
        </p:txBody>
      </p:sp>
      <p:sp>
        <p:nvSpPr>
          <p:cNvPr id="565" name="Google Shape;565;p43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66" name="Google Shape;566;p43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567" name="Google Shape;567;p43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Public LoRaWAN: Global Open Network </a:t>
            </a:r>
            <a:r>
              <a:rPr b="1" i="1" lang="de"/>
              <a:t>The Things Network (TTN)</a:t>
            </a:r>
            <a:endParaRPr b="1" i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4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4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Public LoRaWAN: Global Open Network </a:t>
            </a:r>
            <a:r>
              <a:rPr b="1" i="1" lang="de"/>
              <a:t>The Things Network (TTN)</a:t>
            </a:r>
            <a:endParaRPr b="1" i="1"/>
          </a:p>
        </p:txBody>
      </p:sp>
      <p:grpSp>
        <p:nvGrpSpPr>
          <p:cNvPr id="574" name="Google Shape;574;p44"/>
          <p:cNvGrpSpPr/>
          <p:nvPr/>
        </p:nvGrpSpPr>
        <p:grpSpPr>
          <a:xfrm>
            <a:off x="306700" y="1269400"/>
            <a:ext cx="5043700" cy="1585500"/>
            <a:chOff x="306700" y="1269400"/>
            <a:chExt cx="5043700" cy="1585500"/>
          </a:xfrm>
        </p:grpSpPr>
        <p:pic>
          <p:nvPicPr>
            <p:cNvPr id="575" name="Google Shape;575;p44"/>
            <p:cNvPicPr preferRelativeResize="0"/>
            <p:nvPr/>
          </p:nvPicPr>
          <p:blipFill rotWithShape="1">
            <a:blip r:embed="rId3">
              <a:alphaModFix/>
            </a:blip>
            <a:srcRect b="31749" l="0" r="0" t="0"/>
            <a:stretch/>
          </p:blipFill>
          <p:spPr>
            <a:xfrm>
              <a:off x="306700" y="1296825"/>
              <a:ext cx="3927525" cy="153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44"/>
            <p:cNvSpPr/>
            <p:nvPr/>
          </p:nvSpPr>
          <p:spPr>
            <a:xfrm>
              <a:off x="2396850" y="1269400"/>
              <a:ext cx="1873500" cy="1585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7" name="Google Shape;57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1050" y="1863275"/>
              <a:ext cx="659350" cy="5078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78" name="Google Shape;578;p44"/>
          <p:cNvCxnSpPr>
            <a:endCxn id="577" idx="1"/>
          </p:cNvCxnSpPr>
          <p:nvPr/>
        </p:nvCxnSpPr>
        <p:spPr>
          <a:xfrm>
            <a:off x="4270450" y="2117200"/>
            <a:ext cx="420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44"/>
          <p:cNvSpPr txBox="1"/>
          <p:nvPr/>
        </p:nvSpPr>
        <p:spPr>
          <a:xfrm>
            <a:off x="5942150" y="4609200"/>
            <a:ext cx="1631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5"/>
              </a:rPr>
              <a:t>https://www.thethingsnetwork.org/u/elab_berlin</a:t>
            </a:r>
            <a:endParaRPr sz="500"/>
          </a:p>
        </p:txBody>
      </p:sp>
      <p:sp>
        <p:nvSpPr>
          <p:cNvPr id="580" name="Google Shape;580;p44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81" name="Google Shape;581;p44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582" name="Google Shape;582;p44"/>
          <p:cNvSpPr txBox="1"/>
          <p:nvPr/>
        </p:nvSpPr>
        <p:spPr>
          <a:xfrm>
            <a:off x="365000" y="2822500"/>
            <a:ext cx="1189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https://www.thethingsnetwork.org/</a:t>
            </a:r>
            <a:endParaRPr sz="500"/>
          </a:p>
        </p:txBody>
      </p:sp>
      <p:sp>
        <p:nvSpPr>
          <p:cNvPr id="583" name="Google Shape;583;p44"/>
          <p:cNvSpPr/>
          <p:nvPr/>
        </p:nvSpPr>
        <p:spPr>
          <a:xfrm>
            <a:off x="1525750" y="1269400"/>
            <a:ext cx="586500" cy="158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44"/>
          <p:cNvCxnSpPr>
            <a:stCxn id="583" idx="2"/>
          </p:cNvCxnSpPr>
          <p:nvPr/>
        </p:nvCxnSpPr>
        <p:spPr>
          <a:xfrm flipH="1" rot="-5400000">
            <a:off x="3117550" y="1556350"/>
            <a:ext cx="222000" cy="2819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44"/>
          <p:cNvSpPr txBox="1"/>
          <p:nvPr/>
        </p:nvSpPr>
        <p:spPr>
          <a:xfrm>
            <a:off x="4691050" y="2822500"/>
            <a:ext cx="74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Crowd funded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5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Public LoRaWAN: Global Open Network </a:t>
            </a:r>
            <a:r>
              <a:rPr b="1" i="1" lang="de"/>
              <a:t>The Things Network (TTN)</a:t>
            </a:r>
            <a:endParaRPr b="1" i="1"/>
          </a:p>
        </p:txBody>
      </p:sp>
      <p:sp>
        <p:nvSpPr>
          <p:cNvPr id="592" name="Google Shape;592;p45"/>
          <p:cNvSpPr txBox="1"/>
          <p:nvPr/>
        </p:nvSpPr>
        <p:spPr>
          <a:xfrm>
            <a:off x="2736400" y="3536650"/>
            <a:ext cx="1921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●"/>
            </a:pPr>
            <a:r>
              <a:rPr b="1" lang="de" sz="1200"/>
              <a:t>151 countries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de" sz="1200"/>
              <a:t>19471 gateways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de" sz="1200"/>
              <a:t>142141 members</a:t>
            </a:r>
            <a:endParaRPr sz="1200"/>
          </a:p>
        </p:txBody>
      </p:sp>
      <p:grpSp>
        <p:nvGrpSpPr>
          <p:cNvPr id="593" name="Google Shape;593;p45"/>
          <p:cNvGrpSpPr/>
          <p:nvPr/>
        </p:nvGrpSpPr>
        <p:grpSpPr>
          <a:xfrm>
            <a:off x="306700" y="1269400"/>
            <a:ext cx="5043700" cy="1585500"/>
            <a:chOff x="306700" y="1269400"/>
            <a:chExt cx="5043700" cy="1585500"/>
          </a:xfrm>
        </p:grpSpPr>
        <p:pic>
          <p:nvPicPr>
            <p:cNvPr id="594" name="Google Shape;594;p45"/>
            <p:cNvPicPr preferRelativeResize="0"/>
            <p:nvPr/>
          </p:nvPicPr>
          <p:blipFill rotWithShape="1">
            <a:blip r:embed="rId3">
              <a:alphaModFix/>
            </a:blip>
            <a:srcRect b="31749" l="0" r="0" t="0"/>
            <a:stretch/>
          </p:blipFill>
          <p:spPr>
            <a:xfrm>
              <a:off x="306700" y="1296825"/>
              <a:ext cx="3927525" cy="153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45"/>
            <p:cNvSpPr/>
            <p:nvPr/>
          </p:nvSpPr>
          <p:spPr>
            <a:xfrm>
              <a:off x="2396850" y="1269400"/>
              <a:ext cx="1873500" cy="1585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6" name="Google Shape;596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1050" y="1863275"/>
              <a:ext cx="659350" cy="5078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97" name="Google Shape;597;p45"/>
          <p:cNvCxnSpPr>
            <a:endCxn id="596" idx="1"/>
          </p:cNvCxnSpPr>
          <p:nvPr/>
        </p:nvCxnSpPr>
        <p:spPr>
          <a:xfrm>
            <a:off x="4270450" y="2117200"/>
            <a:ext cx="420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45"/>
          <p:cNvSpPr txBox="1"/>
          <p:nvPr/>
        </p:nvSpPr>
        <p:spPr>
          <a:xfrm>
            <a:off x="5942150" y="4609200"/>
            <a:ext cx="1631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5"/>
              </a:rPr>
              <a:t>https://www.thethingsnetwork.org/u/elab_berlin</a:t>
            </a:r>
            <a:endParaRPr sz="500"/>
          </a:p>
        </p:txBody>
      </p:sp>
      <p:sp>
        <p:nvSpPr>
          <p:cNvPr id="599" name="Google Shape;599;p45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00" name="Google Shape;600;p45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601" name="Google Shape;601;p45"/>
          <p:cNvSpPr txBox="1"/>
          <p:nvPr/>
        </p:nvSpPr>
        <p:spPr>
          <a:xfrm>
            <a:off x="365000" y="2822500"/>
            <a:ext cx="1189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https://www.thethingsnetwork.org/</a:t>
            </a:r>
            <a:endParaRPr sz="500"/>
          </a:p>
        </p:txBody>
      </p:sp>
      <p:sp>
        <p:nvSpPr>
          <p:cNvPr id="602" name="Google Shape;602;p45"/>
          <p:cNvSpPr/>
          <p:nvPr/>
        </p:nvSpPr>
        <p:spPr>
          <a:xfrm>
            <a:off x="1525750" y="1269400"/>
            <a:ext cx="586500" cy="158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p45"/>
          <p:cNvCxnSpPr>
            <a:stCxn id="602" idx="2"/>
          </p:cNvCxnSpPr>
          <p:nvPr/>
        </p:nvCxnSpPr>
        <p:spPr>
          <a:xfrm flipH="1" rot="-5400000">
            <a:off x="3117550" y="1556350"/>
            <a:ext cx="222000" cy="2819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45"/>
          <p:cNvSpPr txBox="1"/>
          <p:nvPr/>
        </p:nvSpPr>
        <p:spPr>
          <a:xfrm>
            <a:off x="4691050" y="2822500"/>
            <a:ext cx="74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Crowd funded</a:t>
            </a:r>
            <a:endParaRPr sz="1200"/>
          </a:p>
        </p:txBody>
      </p:sp>
      <p:grpSp>
        <p:nvGrpSpPr>
          <p:cNvPr id="605" name="Google Shape;605;p45"/>
          <p:cNvGrpSpPr/>
          <p:nvPr/>
        </p:nvGrpSpPr>
        <p:grpSpPr>
          <a:xfrm>
            <a:off x="306700" y="3319725"/>
            <a:ext cx="2357943" cy="1563900"/>
            <a:chOff x="306700" y="3319725"/>
            <a:chExt cx="2357943" cy="1563900"/>
          </a:xfrm>
        </p:grpSpPr>
        <p:pic>
          <p:nvPicPr>
            <p:cNvPr id="606" name="Google Shape;606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6700" y="3319725"/>
              <a:ext cx="2357943" cy="130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45"/>
            <p:cNvSpPr txBox="1"/>
            <p:nvPr/>
          </p:nvSpPr>
          <p:spPr>
            <a:xfrm>
              <a:off x="306700" y="4622025"/>
              <a:ext cx="1189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https://www.thethingsnetwork.org/</a:t>
              </a:r>
              <a:endParaRPr sz="5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Introduction</a:t>
            </a:r>
            <a:endParaRPr/>
          </a:p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11778" l="0" r="0" t="40300"/>
          <a:stretch/>
        </p:blipFill>
        <p:spPr>
          <a:xfrm>
            <a:off x="231425" y="1324125"/>
            <a:ext cx="5330198" cy="15963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in Bild, das Spielzeug enthält.&#10;&#10;Automatisch generierte Beschreibung" id="81" name="Google Shape;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8100" y="2009345"/>
            <a:ext cx="282016" cy="2819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0"/>
          <p:cNvSpPr txBox="1"/>
          <p:nvPr/>
        </p:nvSpPr>
        <p:spPr>
          <a:xfrm>
            <a:off x="222950" y="857250"/>
            <a:ext cx="53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 txBox="1"/>
          <p:nvPr/>
        </p:nvSpPr>
        <p:spPr>
          <a:xfrm>
            <a:off x="231425" y="960075"/>
            <a:ext cx="533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Current state: Self driving capable robot on a given route.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6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6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Public LoRaWAN: Global Open Network </a:t>
            </a:r>
            <a:r>
              <a:rPr b="1" i="1" lang="de"/>
              <a:t>The Things Network (TTN)</a:t>
            </a:r>
            <a:endParaRPr b="1" i="1"/>
          </a:p>
        </p:txBody>
      </p:sp>
      <p:sp>
        <p:nvSpPr>
          <p:cNvPr id="614" name="Google Shape;614;p46"/>
          <p:cNvSpPr txBox="1"/>
          <p:nvPr/>
        </p:nvSpPr>
        <p:spPr>
          <a:xfrm>
            <a:off x="5942150" y="1219125"/>
            <a:ext cx="24510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TTN Berlin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15" name="Google Shape;615;p46"/>
          <p:cNvSpPr txBox="1"/>
          <p:nvPr/>
        </p:nvSpPr>
        <p:spPr>
          <a:xfrm>
            <a:off x="2736400" y="3536650"/>
            <a:ext cx="1921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●"/>
            </a:pPr>
            <a:r>
              <a:rPr b="1" lang="de" sz="1200"/>
              <a:t>151 countries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de" sz="1200"/>
              <a:t>19471 gateways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de" sz="1200"/>
              <a:t>142141 members</a:t>
            </a:r>
            <a:endParaRPr sz="1200"/>
          </a:p>
        </p:txBody>
      </p:sp>
      <p:grpSp>
        <p:nvGrpSpPr>
          <p:cNvPr id="616" name="Google Shape;616;p46"/>
          <p:cNvGrpSpPr/>
          <p:nvPr/>
        </p:nvGrpSpPr>
        <p:grpSpPr>
          <a:xfrm>
            <a:off x="306700" y="1269400"/>
            <a:ext cx="5043700" cy="1585500"/>
            <a:chOff x="306700" y="1269400"/>
            <a:chExt cx="5043700" cy="1585500"/>
          </a:xfrm>
        </p:grpSpPr>
        <p:pic>
          <p:nvPicPr>
            <p:cNvPr id="617" name="Google Shape;617;p46"/>
            <p:cNvPicPr preferRelativeResize="0"/>
            <p:nvPr/>
          </p:nvPicPr>
          <p:blipFill rotWithShape="1">
            <a:blip r:embed="rId3">
              <a:alphaModFix/>
            </a:blip>
            <a:srcRect b="31749" l="0" r="0" t="0"/>
            <a:stretch/>
          </p:blipFill>
          <p:spPr>
            <a:xfrm>
              <a:off x="306700" y="1296825"/>
              <a:ext cx="3927525" cy="153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" name="Google Shape;618;p46"/>
            <p:cNvSpPr/>
            <p:nvPr/>
          </p:nvSpPr>
          <p:spPr>
            <a:xfrm>
              <a:off x="2396850" y="1269400"/>
              <a:ext cx="1873500" cy="1585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9" name="Google Shape;619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1050" y="1863275"/>
              <a:ext cx="659350" cy="5078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20" name="Google Shape;620;p46"/>
          <p:cNvCxnSpPr>
            <a:endCxn id="619" idx="1"/>
          </p:cNvCxnSpPr>
          <p:nvPr/>
        </p:nvCxnSpPr>
        <p:spPr>
          <a:xfrm>
            <a:off x="4270450" y="2117200"/>
            <a:ext cx="420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1" name="Google Shape;62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825" y="2244113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6"/>
          <p:cNvSpPr txBox="1"/>
          <p:nvPr/>
        </p:nvSpPr>
        <p:spPr>
          <a:xfrm>
            <a:off x="5942150" y="1526925"/>
            <a:ext cx="2451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4th city with the most TTN gateways in the world</a:t>
            </a:r>
            <a:endParaRPr sz="1200"/>
          </a:p>
          <a:p>
            <a:pPr indent="-1714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BSR as a core contributor</a:t>
            </a:r>
            <a:endParaRPr sz="1200"/>
          </a:p>
        </p:txBody>
      </p:sp>
      <p:grpSp>
        <p:nvGrpSpPr>
          <p:cNvPr id="623" name="Google Shape;623;p46"/>
          <p:cNvGrpSpPr/>
          <p:nvPr/>
        </p:nvGrpSpPr>
        <p:grpSpPr>
          <a:xfrm>
            <a:off x="5942150" y="2966175"/>
            <a:ext cx="2450999" cy="1823625"/>
            <a:chOff x="5942150" y="2917600"/>
            <a:chExt cx="2450999" cy="1823625"/>
          </a:xfrm>
        </p:grpSpPr>
        <p:sp>
          <p:nvSpPr>
            <p:cNvPr id="624" name="Google Shape;624;p46"/>
            <p:cNvSpPr txBox="1"/>
            <p:nvPr/>
          </p:nvSpPr>
          <p:spPr>
            <a:xfrm>
              <a:off x="5942150" y="4479625"/>
              <a:ext cx="1631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https://www.thethingsnetwork.org/community/berlin/</a:t>
              </a:r>
              <a:endParaRPr sz="500"/>
            </a:p>
          </p:txBody>
        </p:sp>
        <p:pic>
          <p:nvPicPr>
            <p:cNvPr id="625" name="Google Shape;625;p46"/>
            <p:cNvPicPr preferRelativeResize="0"/>
            <p:nvPr/>
          </p:nvPicPr>
          <p:blipFill rotWithShape="1">
            <a:blip r:embed="rId6">
              <a:alphaModFix/>
            </a:blip>
            <a:srcRect b="0" l="25887" r="23423" t="0"/>
            <a:stretch/>
          </p:blipFill>
          <p:spPr>
            <a:xfrm>
              <a:off x="5981450" y="2917600"/>
              <a:ext cx="2411699" cy="1615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" name="Google Shape;626;p46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27" name="Google Shape;627;p46"/>
          <p:cNvSpPr txBox="1"/>
          <p:nvPr/>
        </p:nvSpPr>
        <p:spPr>
          <a:xfrm>
            <a:off x="5942150" y="2644325"/>
            <a:ext cx="159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200"/>
              <a:t>Coverage Map</a:t>
            </a:r>
            <a:endParaRPr/>
          </a:p>
        </p:txBody>
      </p:sp>
      <p:sp>
        <p:nvSpPr>
          <p:cNvPr id="628" name="Google Shape;628;p46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629" name="Google Shape;629;p46"/>
          <p:cNvSpPr txBox="1"/>
          <p:nvPr/>
        </p:nvSpPr>
        <p:spPr>
          <a:xfrm>
            <a:off x="365000" y="2822500"/>
            <a:ext cx="1189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https://www.thethingsnetwork.org/</a:t>
            </a:r>
            <a:endParaRPr sz="500"/>
          </a:p>
        </p:txBody>
      </p:sp>
      <p:sp>
        <p:nvSpPr>
          <p:cNvPr id="630" name="Google Shape;630;p46"/>
          <p:cNvSpPr/>
          <p:nvPr/>
        </p:nvSpPr>
        <p:spPr>
          <a:xfrm>
            <a:off x="1525750" y="1269400"/>
            <a:ext cx="586500" cy="158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1" name="Google Shape;631;p46"/>
          <p:cNvCxnSpPr>
            <a:stCxn id="630" idx="2"/>
          </p:cNvCxnSpPr>
          <p:nvPr/>
        </p:nvCxnSpPr>
        <p:spPr>
          <a:xfrm flipH="1" rot="-5400000">
            <a:off x="3117550" y="1556350"/>
            <a:ext cx="222000" cy="2819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46"/>
          <p:cNvSpPr txBox="1"/>
          <p:nvPr/>
        </p:nvSpPr>
        <p:spPr>
          <a:xfrm>
            <a:off x="4691050" y="2822500"/>
            <a:ext cx="74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Crowd funded</a:t>
            </a:r>
            <a:endParaRPr sz="1200"/>
          </a:p>
        </p:txBody>
      </p:sp>
      <p:grpSp>
        <p:nvGrpSpPr>
          <p:cNvPr id="633" name="Google Shape;633;p46"/>
          <p:cNvGrpSpPr/>
          <p:nvPr/>
        </p:nvGrpSpPr>
        <p:grpSpPr>
          <a:xfrm>
            <a:off x="306700" y="3319725"/>
            <a:ext cx="2357943" cy="1563900"/>
            <a:chOff x="306700" y="3319725"/>
            <a:chExt cx="2357943" cy="1563900"/>
          </a:xfrm>
        </p:grpSpPr>
        <p:pic>
          <p:nvPicPr>
            <p:cNvPr id="634" name="Google Shape;634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6700" y="3319725"/>
              <a:ext cx="2357943" cy="130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" name="Google Shape;635;p46"/>
            <p:cNvSpPr txBox="1"/>
            <p:nvPr/>
          </p:nvSpPr>
          <p:spPr>
            <a:xfrm>
              <a:off x="306700" y="4622025"/>
              <a:ext cx="1189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https://www.thethingsnetwork.org/</a:t>
              </a:r>
              <a:endParaRPr sz="50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7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7"/>
          <p:cNvSpPr txBox="1"/>
          <p:nvPr/>
        </p:nvSpPr>
        <p:spPr>
          <a:xfrm>
            <a:off x="1061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Smart dustbin field test using the TTN</a:t>
            </a:r>
            <a:endParaRPr b="1" i="1"/>
          </a:p>
        </p:txBody>
      </p:sp>
      <p:sp>
        <p:nvSpPr>
          <p:cNvPr id="642" name="Google Shape;642;p47"/>
          <p:cNvSpPr txBox="1"/>
          <p:nvPr/>
        </p:nvSpPr>
        <p:spPr>
          <a:xfrm>
            <a:off x="128325" y="1179675"/>
            <a:ext cx="20082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Prototype and field test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643" name="Google Shape;643;p47"/>
          <p:cNvGrpSpPr/>
          <p:nvPr/>
        </p:nvGrpSpPr>
        <p:grpSpPr>
          <a:xfrm>
            <a:off x="128321" y="1638773"/>
            <a:ext cx="2008200" cy="2861322"/>
            <a:chOff x="1672790" y="1571768"/>
            <a:chExt cx="2335388" cy="3113856"/>
          </a:xfrm>
        </p:grpSpPr>
        <p:pic>
          <p:nvPicPr>
            <p:cNvPr id="644" name="Google Shape;64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72790" y="1571768"/>
              <a:ext cx="2335388" cy="3113856"/>
            </a:xfrm>
            <a:prstGeom prst="rect">
              <a:avLst/>
            </a:prstGeom>
            <a:noFill/>
            <a:ln cap="flat" cmpd="sng" w="19050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45" name="Google Shape;645;p47"/>
            <p:cNvSpPr/>
            <p:nvPr/>
          </p:nvSpPr>
          <p:spPr>
            <a:xfrm>
              <a:off x="2835369" y="3849132"/>
              <a:ext cx="308400" cy="3996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6" name="Google Shape;6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725" y="1638900"/>
            <a:ext cx="952400" cy="2124723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47" name="Google Shape;647;p47"/>
          <p:cNvCxnSpPr>
            <a:stCxn id="645" idx="3"/>
            <a:endCxn id="646" idx="1"/>
          </p:cNvCxnSpPr>
          <p:nvPr/>
        </p:nvCxnSpPr>
        <p:spPr>
          <a:xfrm flipH="1" rot="10800000">
            <a:off x="1393215" y="2701239"/>
            <a:ext cx="850500" cy="1213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47"/>
          <p:cNvSpPr txBox="1"/>
          <p:nvPr/>
        </p:nvSpPr>
        <p:spPr>
          <a:xfrm>
            <a:off x="2207902" y="1179675"/>
            <a:ext cx="22167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Hardware test unit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49" name="Google Shape;649;p47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50" name="Google Shape;650;p47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cxnSp>
        <p:nvCxnSpPr>
          <p:cNvPr id="651" name="Google Shape;651;p47"/>
          <p:cNvCxnSpPr/>
          <p:nvPr/>
        </p:nvCxnSpPr>
        <p:spPr>
          <a:xfrm>
            <a:off x="3005775" y="1891575"/>
            <a:ext cx="381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47"/>
          <p:cNvSpPr txBox="1"/>
          <p:nvPr/>
        </p:nvSpPr>
        <p:spPr>
          <a:xfrm>
            <a:off x="3343425" y="1709200"/>
            <a:ext cx="103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WiFi Antenna</a:t>
            </a:r>
            <a:endParaRPr sz="1000"/>
          </a:p>
        </p:txBody>
      </p:sp>
      <p:cxnSp>
        <p:nvCxnSpPr>
          <p:cNvPr id="653" name="Google Shape;653;p47"/>
          <p:cNvCxnSpPr/>
          <p:nvPr/>
        </p:nvCxnSpPr>
        <p:spPr>
          <a:xfrm>
            <a:off x="2861775" y="2269625"/>
            <a:ext cx="525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p47"/>
          <p:cNvSpPr txBox="1"/>
          <p:nvPr/>
        </p:nvSpPr>
        <p:spPr>
          <a:xfrm>
            <a:off x="3343425" y="2102075"/>
            <a:ext cx="103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Battery</a:t>
            </a:r>
            <a:endParaRPr sz="1000"/>
          </a:p>
        </p:txBody>
      </p:sp>
      <p:cxnSp>
        <p:nvCxnSpPr>
          <p:cNvPr id="655" name="Google Shape;655;p47"/>
          <p:cNvCxnSpPr/>
          <p:nvPr/>
        </p:nvCxnSpPr>
        <p:spPr>
          <a:xfrm>
            <a:off x="2681775" y="2815225"/>
            <a:ext cx="705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6" name="Google Shape;656;p47"/>
          <p:cNvSpPr txBox="1"/>
          <p:nvPr/>
        </p:nvSpPr>
        <p:spPr>
          <a:xfrm>
            <a:off x="3343425" y="2647675"/>
            <a:ext cx="10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LoRaWAN Module</a:t>
            </a: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8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8"/>
          <p:cNvSpPr txBox="1"/>
          <p:nvPr/>
        </p:nvSpPr>
        <p:spPr>
          <a:xfrm>
            <a:off x="1061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Smart dustbin field test using the TTN</a:t>
            </a:r>
            <a:endParaRPr b="1" i="1"/>
          </a:p>
        </p:txBody>
      </p:sp>
      <p:sp>
        <p:nvSpPr>
          <p:cNvPr id="663" name="Google Shape;663;p48"/>
          <p:cNvSpPr txBox="1"/>
          <p:nvPr/>
        </p:nvSpPr>
        <p:spPr>
          <a:xfrm>
            <a:off x="128325" y="1179675"/>
            <a:ext cx="20082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Prototype and field test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664" name="Google Shape;664;p48"/>
          <p:cNvGrpSpPr/>
          <p:nvPr/>
        </p:nvGrpSpPr>
        <p:grpSpPr>
          <a:xfrm>
            <a:off x="128321" y="1638773"/>
            <a:ext cx="2008200" cy="2861322"/>
            <a:chOff x="1672790" y="1571768"/>
            <a:chExt cx="2335388" cy="3113856"/>
          </a:xfrm>
        </p:grpSpPr>
        <p:pic>
          <p:nvPicPr>
            <p:cNvPr id="665" name="Google Shape;665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72790" y="1571768"/>
              <a:ext cx="2335388" cy="3113856"/>
            </a:xfrm>
            <a:prstGeom prst="rect">
              <a:avLst/>
            </a:prstGeom>
            <a:noFill/>
            <a:ln cap="flat" cmpd="sng" w="19050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66" name="Google Shape;666;p48"/>
            <p:cNvSpPr/>
            <p:nvPr/>
          </p:nvSpPr>
          <p:spPr>
            <a:xfrm>
              <a:off x="2835369" y="3849132"/>
              <a:ext cx="308400" cy="3996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7" name="Google Shape;6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725" y="1638900"/>
            <a:ext cx="952400" cy="2124723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68" name="Google Shape;668;p48"/>
          <p:cNvCxnSpPr>
            <a:stCxn id="666" idx="3"/>
            <a:endCxn id="667" idx="1"/>
          </p:cNvCxnSpPr>
          <p:nvPr/>
        </p:nvCxnSpPr>
        <p:spPr>
          <a:xfrm flipH="1" rot="10800000">
            <a:off x="1393215" y="2701239"/>
            <a:ext cx="850500" cy="1213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9" name="Google Shape;66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475" y="1619675"/>
            <a:ext cx="1640400" cy="148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0" name="Google Shape;670;p48"/>
          <p:cNvSpPr txBox="1"/>
          <p:nvPr/>
        </p:nvSpPr>
        <p:spPr>
          <a:xfrm>
            <a:off x="5552475" y="1179675"/>
            <a:ext cx="34632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Successful connection to the TTN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71" name="Google Shape;671;p48"/>
          <p:cNvSpPr txBox="1"/>
          <p:nvPr/>
        </p:nvSpPr>
        <p:spPr>
          <a:xfrm>
            <a:off x="2207902" y="1179675"/>
            <a:ext cx="22167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Hardware test unit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72" name="Google Shape;672;p48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73" name="Google Shape;673;p48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674" name="Google Shape;674;p48"/>
          <p:cNvSpPr txBox="1"/>
          <p:nvPr/>
        </p:nvSpPr>
        <p:spPr>
          <a:xfrm>
            <a:off x="5541276" y="3512150"/>
            <a:ext cx="181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Successfully connection to </a:t>
            </a:r>
            <a:r>
              <a:rPr b="1" lang="de" sz="1200"/>
              <a:t>internet </a:t>
            </a:r>
            <a:r>
              <a:rPr lang="de" sz="1200"/>
              <a:t>without using WiFi or cellular communication.</a:t>
            </a:r>
            <a:endParaRPr sz="1200"/>
          </a:p>
        </p:txBody>
      </p:sp>
      <p:sp>
        <p:nvSpPr>
          <p:cNvPr id="675" name="Google Shape;675;p48"/>
          <p:cNvSpPr txBox="1"/>
          <p:nvPr/>
        </p:nvSpPr>
        <p:spPr>
          <a:xfrm>
            <a:off x="5517413" y="3204350"/>
            <a:ext cx="18582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Result</a:t>
            </a:r>
            <a:endParaRPr b="1" sz="1200">
              <a:solidFill>
                <a:schemeClr val="lt1"/>
              </a:solidFill>
            </a:endParaRPr>
          </a:p>
        </p:txBody>
      </p:sp>
      <p:cxnSp>
        <p:nvCxnSpPr>
          <p:cNvPr id="676" name="Google Shape;676;p48"/>
          <p:cNvCxnSpPr/>
          <p:nvPr/>
        </p:nvCxnSpPr>
        <p:spPr>
          <a:xfrm>
            <a:off x="3005775" y="1891575"/>
            <a:ext cx="381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48"/>
          <p:cNvSpPr txBox="1"/>
          <p:nvPr/>
        </p:nvSpPr>
        <p:spPr>
          <a:xfrm>
            <a:off x="3343425" y="1709200"/>
            <a:ext cx="103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WiFi Antenna</a:t>
            </a:r>
            <a:endParaRPr sz="1000"/>
          </a:p>
        </p:txBody>
      </p:sp>
      <p:cxnSp>
        <p:nvCxnSpPr>
          <p:cNvPr id="678" name="Google Shape;678;p48"/>
          <p:cNvCxnSpPr/>
          <p:nvPr/>
        </p:nvCxnSpPr>
        <p:spPr>
          <a:xfrm>
            <a:off x="2861775" y="2269625"/>
            <a:ext cx="525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48"/>
          <p:cNvSpPr txBox="1"/>
          <p:nvPr/>
        </p:nvSpPr>
        <p:spPr>
          <a:xfrm>
            <a:off x="3343425" y="2102075"/>
            <a:ext cx="103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Battery</a:t>
            </a:r>
            <a:endParaRPr sz="1000"/>
          </a:p>
        </p:txBody>
      </p:sp>
      <p:cxnSp>
        <p:nvCxnSpPr>
          <p:cNvPr id="680" name="Google Shape;680;p48"/>
          <p:cNvCxnSpPr/>
          <p:nvPr/>
        </p:nvCxnSpPr>
        <p:spPr>
          <a:xfrm>
            <a:off x="2681775" y="2815225"/>
            <a:ext cx="705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p48"/>
          <p:cNvSpPr txBox="1"/>
          <p:nvPr/>
        </p:nvSpPr>
        <p:spPr>
          <a:xfrm>
            <a:off x="3343425" y="2647675"/>
            <a:ext cx="10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LoRaWAN Module</a:t>
            </a: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9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9"/>
          <p:cNvSpPr txBox="1"/>
          <p:nvPr/>
        </p:nvSpPr>
        <p:spPr>
          <a:xfrm>
            <a:off x="1061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Smart dustbin field test using the TTN</a:t>
            </a:r>
            <a:endParaRPr b="1" i="1"/>
          </a:p>
        </p:txBody>
      </p:sp>
      <p:sp>
        <p:nvSpPr>
          <p:cNvPr id="688" name="Google Shape;688;p49"/>
          <p:cNvSpPr txBox="1"/>
          <p:nvPr/>
        </p:nvSpPr>
        <p:spPr>
          <a:xfrm>
            <a:off x="128325" y="1179675"/>
            <a:ext cx="20082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Prototype and field test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689" name="Google Shape;689;p49"/>
          <p:cNvGrpSpPr/>
          <p:nvPr/>
        </p:nvGrpSpPr>
        <p:grpSpPr>
          <a:xfrm>
            <a:off x="128321" y="1638773"/>
            <a:ext cx="2008200" cy="2861322"/>
            <a:chOff x="1672790" y="1571768"/>
            <a:chExt cx="2335388" cy="3113856"/>
          </a:xfrm>
        </p:grpSpPr>
        <p:pic>
          <p:nvPicPr>
            <p:cNvPr id="690" name="Google Shape;690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72790" y="1571768"/>
              <a:ext cx="2335388" cy="3113856"/>
            </a:xfrm>
            <a:prstGeom prst="rect">
              <a:avLst/>
            </a:prstGeom>
            <a:noFill/>
            <a:ln cap="flat" cmpd="sng" w="19050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91" name="Google Shape;691;p49"/>
            <p:cNvSpPr/>
            <p:nvPr/>
          </p:nvSpPr>
          <p:spPr>
            <a:xfrm>
              <a:off x="2835369" y="3849132"/>
              <a:ext cx="308400" cy="3996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2" name="Google Shape;6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725" y="1638900"/>
            <a:ext cx="952400" cy="2124723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93" name="Google Shape;693;p49"/>
          <p:cNvCxnSpPr>
            <a:stCxn id="691" idx="3"/>
            <a:endCxn id="692" idx="1"/>
          </p:cNvCxnSpPr>
          <p:nvPr/>
        </p:nvCxnSpPr>
        <p:spPr>
          <a:xfrm flipH="1" rot="10800000">
            <a:off x="1393215" y="2701239"/>
            <a:ext cx="850500" cy="1213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4" name="Google Shape;69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475" y="1619675"/>
            <a:ext cx="1640400" cy="148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5" name="Google Shape;695;p49"/>
          <p:cNvSpPr txBox="1"/>
          <p:nvPr/>
        </p:nvSpPr>
        <p:spPr>
          <a:xfrm>
            <a:off x="5552475" y="1179675"/>
            <a:ext cx="34632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Successful connection to the TTN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96" name="Google Shape;696;p49"/>
          <p:cNvSpPr txBox="1"/>
          <p:nvPr/>
        </p:nvSpPr>
        <p:spPr>
          <a:xfrm>
            <a:off x="2207902" y="1179675"/>
            <a:ext cx="22167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Hardware test unit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697" name="Google Shape;697;p49"/>
          <p:cNvGrpSpPr/>
          <p:nvPr/>
        </p:nvGrpSpPr>
        <p:grpSpPr>
          <a:xfrm>
            <a:off x="7484475" y="1619675"/>
            <a:ext cx="1531200" cy="2333375"/>
            <a:chOff x="7652000" y="1832775"/>
            <a:chExt cx="1531200" cy="2333375"/>
          </a:xfrm>
        </p:grpSpPr>
        <p:pic>
          <p:nvPicPr>
            <p:cNvPr id="698" name="Google Shape;698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87075" y="1832775"/>
              <a:ext cx="1495999" cy="1994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9" name="Google Shape;699;p49"/>
            <p:cNvSpPr txBox="1"/>
            <p:nvPr/>
          </p:nvSpPr>
          <p:spPr>
            <a:xfrm>
              <a:off x="7652000" y="3827450"/>
              <a:ext cx="153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https://www.technologiestiftung-berlin.de/de/blog/lorawan-ueber-517-kilometer/</a:t>
              </a:r>
              <a:endParaRPr sz="500"/>
            </a:p>
          </p:txBody>
        </p:sp>
      </p:grpSp>
      <p:cxnSp>
        <p:nvCxnSpPr>
          <p:cNvPr id="700" name="Google Shape;700;p49"/>
          <p:cNvCxnSpPr/>
          <p:nvPr/>
        </p:nvCxnSpPr>
        <p:spPr>
          <a:xfrm>
            <a:off x="7024300" y="2431400"/>
            <a:ext cx="392700" cy="3600"/>
          </a:xfrm>
          <a:prstGeom prst="straightConnector1">
            <a:avLst/>
          </a:prstGeom>
          <a:noFill/>
          <a:ln cap="flat" cmpd="sng" w="9525">
            <a:solidFill>
              <a:srgbClr val="C50E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49"/>
          <p:cNvSpPr/>
          <p:nvPr/>
        </p:nvSpPr>
        <p:spPr>
          <a:xfrm>
            <a:off x="5860275" y="2417350"/>
            <a:ext cx="1059000" cy="56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9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03" name="Google Shape;703;p49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704" name="Google Shape;704;p49"/>
          <p:cNvSpPr txBox="1"/>
          <p:nvPr/>
        </p:nvSpPr>
        <p:spPr>
          <a:xfrm>
            <a:off x="7505175" y="3860850"/>
            <a:ext cx="148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LoRaWAN Gateway at Beuth Hochschule</a:t>
            </a:r>
            <a:endParaRPr sz="1000"/>
          </a:p>
        </p:txBody>
      </p:sp>
      <p:sp>
        <p:nvSpPr>
          <p:cNvPr id="705" name="Google Shape;705;p49"/>
          <p:cNvSpPr txBox="1"/>
          <p:nvPr/>
        </p:nvSpPr>
        <p:spPr>
          <a:xfrm>
            <a:off x="5541276" y="3512150"/>
            <a:ext cx="181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Successfully connection to </a:t>
            </a:r>
            <a:r>
              <a:rPr b="1" lang="de" sz="1200"/>
              <a:t>internet </a:t>
            </a:r>
            <a:r>
              <a:rPr lang="de" sz="1200"/>
              <a:t>without using WiFi or cellular communication.</a:t>
            </a:r>
            <a:endParaRPr sz="1200"/>
          </a:p>
        </p:txBody>
      </p:sp>
      <p:sp>
        <p:nvSpPr>
          <p:cNvPr id="706" name="Google Shape;706;p49"/>
          <p:cNvSpPr txBox="1"/>
          <p:nvPr/>
        </p:nvSpPr>
        <p:spPr>
          <a:xfrm>
            <a:off x="5517413" y="3204350"/>
            <a:ext cx="18582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Result</a:t>
            </a:r>
            <a:endParaRPr b="1" sz="1200">
              <a:solidFill>
                <a:schemeClr val="lt1"/>
              </a:solidFill>
            </a:endParaRPr>
          </a:p>
        </p:txBody>
      </p:sp>
      <p:cxnSp>
        <p:nvCxnSpPr>
          <p:cNvPr id="707" name="Google Shape;707;p49"/>
          <p:cNvCxnSpPr/>
          <p:nvPr/>
        </p:nvCxnSpPr>
        <p:spPr>
          <a:xfrm>
            <a:off x="3005775" y="1891575"/>
            <a:ext cx="381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8" name="Google Shape;708;p49"/>
          <p:cNvSpPr txBox="1"/>
          <p:nvPr/>
        </p:nvSpPr>
        <p:spPr>
          <a:xfrm>
            <a:off x="3343425" y="1709200"/>
            <a:ext cx="103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WiFi Antenna</a:t>
            </a:r>
            <a:endParaRPr sz="1000"/>
          </a:p>
        </p:txBody>
      </p:sp>
      <p:cxnSp>
        <p:nvCxnSpPr>
          <p:cNvPr id="709" name="Google Shape;709;p49"/>
          <p:cNvCxnSpPr/>
          <p:nvPr/>
        </p:nvCxnSpPr>
        <p:spPr>
          <a:xfrm>
            <a:off x="2861775" y="2269625"/>
            <a:ext cx="525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p49"/>
          <p:cNvSpPr txBox="1"/>
          <p:nvPr/>
        </p:nvSpPr>
        <p:spPr>
          <a:xfrm>
            <a:off x="3343425" y="2102075"/>
            <a:ext cx="103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Battery</a:t>
            </a:r>
            <a:endParaRPr sz="1000"/>
          </a:p>
        </p:txBody>
      </p:sp>
      <p:cxnSp>
        <p:nvCxnSpPr>
          <p:cNvPr id="711" name="Google Shape;711;p49"/>
          <p:cNvCxnSpPr/>
          <p:nvPr/>
        </p:nvCxnSpPr>
        <p:spPr>
          <a:xfrm>
            <a:off x="2681775" y="2815225"/>
            <a:ext cx="705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p49"/>
          <p:cNvSpPr txBox="1"/>
          <p:nvPr/>
        </p:nvSpPr>
        <p:spPr>
          <a:xfrm>
            <a:off x="3343425" y="2647675"/>
            <a:ext cx="10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LoRaWAN Module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 txBox="1"/>
          <p:nvPr>
            <p:ph idx="1" type="body"/>
          </p:nvPr>
        </p:nvSpPr>
        <p:spPr>
          <a:xfrm>
            <a:off x="516097" y="2859881"/>
            <a:ext cx="7147800" cy="38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</a:t>
            </a:r>
            <a:r>
              <a:rPr lang="de"/>
              <a:t>. Application Server of the MURMEL Network</a:t>
            </a:r>
            <a:endParaRPr/>
          </a:p>
        </p:txBody>
      </p:sp>
      <p:sp>
        <p:nvSpPr>
          <p:cNvPr id="718" name="Google Shape;718;p50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1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24" name="Google Shape;724;p51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MURMEL Application Server</a:t>
            </a:r>
            <a:endParaRPr/>
          </a:p>
        </p:txBody>
      </p:sp>
      <p:sp>
        <p:nvSpPr>
          <p:cNvPr id="725" name="Google Shape;725;p51"/>
          <p:cNvSpPr/>
          <p:nvPr/>
        </p:nvSpPr>
        <p:spPr>
          <a:xfrm>
            <a:off x="6937027" y="4477375"/>
            <a:ext cx="17112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51"/>
          <p:cNvSpPr txBox="1"/>
          <p:nvPr/>
        </p:nvSpPr>
        <p:spPr>
          <a:xfrm>
            <a:off x="6879700" y="4236000"/>
            <a:ext cx="218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Backhaul Internet Connection</a:t>
            </a:r>
            <a:endParaRPr sz="1000"/>
          </a:p>
        </p:txBody>
      </p:sp>
      <p:sp>
        <p:nvSpPr>
          <p:cNvPr id="727" name="Google Shape;727;p51"/>
          <p:cNvSpPr/>
          <p:nvPr/>
        </p:nvSpPr>
        <p:spPr>
          <a:xfrm>
            <a:off x="6880213" y="3629600"/>
            <a:ext cx="2047500" cy="33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BSR Application Server</a:t>
            </a:r>
            <a:endParaRPr sz="1200"/>
          </a:p>
        </p:txBody>
      </p:sp>
      <p:sp>
        <p:nvSpPr>
          <p:cNvPr id="728" name="Google Shape;728;p51"/>
          <p:cNvSpPr txBox="1"/>
          <p:nvPr/>
        </p:nvSpPr>
        <p:spPr>
          <a:xfrm>
            <a:off x="2087634" y="3243699"/>
            <a:ext cx="36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4G</a:t>
            </a:r>
            <a:endParaRPr sz="1200"/>
          </a:p>
        </p:txBody>
      </p:sp>
      <p:pic>
        <p:nvPicPr>
          <p:cNvPr id="729" name="Google Shape;72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9862" y="3666201"/>
            <a:ext cx="299694" cy="2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1"/>
          <p:cNvSpPr txBox="1"/>
          <p:nvPr/>
        </p:nvSpPr>
        <p:spPr>
          <a:xfrm>
            <a:off x="1403813" y="2071748"/>
            <a:ext cx="838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LoRaWAN</a:t>
            </a:r>
            <a:endParaRPr sz="1200"/>
          </a:p>
        </p:txBody>
      </p:sp>
      <p:sp>
        <p:nvSpPr>
          <p:cNvPr id="731" name="Google Shape;731;p51"/>
          <p:cNvSpPr/>
          <p:nvPr/>
        </p:nvSpPr>
        <p:spPr>
          <a:xfrm>
            <a:off x="1350519" y="3496375"/>
            <a:ext cx="18426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1"/>
          <p:cNvSpPr/>
          <p:nvPr/>
        </p:nvSpPr>
        <p:spPr>
          <a:xfrm>
            <a:off x="6495485" y="2250675"/>
            <a:ext cx="2997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3" name="Google Shape;733;p51"/>
          <p:cNvGrpSpPr/>
          <p:nvPr/>
        </p:nvGrpSpPr>
        <p:grpSpPr>
          <a:xfrm>
            <a:off x="6875085" y="1977267"/>
            <a:ext cx="1058363" cy="706715"/>
            <a:chOff x="2966601" y="1471339"/>
            <a:chExt cx="6258799" cy="3915321"/>
          </a:xfrm>
        </p:grpSpPr>
        <p:pic>
          <p:nvPicPr>
            <p:cNvPr id="734" name="Google Shape;734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6601" y="1471339"/>
              <a:ext cx="6258799" cy="3915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5090" y="1828801"/>
              <a:ext cx="5750101" cy="34325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6" name="Google Shape;736;p51"/>
          <p:cNvGrpSpPr/>
          <p:nvPr/>
        </p:nvGrpSpPr>
        <p:grpSpPr>
          <a:xfrm>
            <a:off x="7933427" y="1990150"/>
            <a:ext cx="971100" cy="570664"/>
            <a:chOff x="7984664" y="1658675"/>
            <a:chExt cx="971100" cy="570664"/>
          </a:xfrm>
        </p:grpSpPr>
        <p:sp>
          <p:nvSpPr>
            <p:cNvPr id="737" name="Google Shape;737;p51"/>
            <p:cNvSpPr txBox="1"/>
            <p:nvPr/>
          </p:nvSpPr>
          <p:spPr>
            <a:xfrm>
              <a:off x="7984664" y="1952439"/>
              <a:ext cx="9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Operator 1</a:t>
              </a:r>
              <a:endParaRPr sz="1200"/>
            </a:p>
          </p:txBody>
        </p:sp>
        <p:pic>
          <p:nvPicPr>
            <p:cNvPr id="738" name="Google Shape;738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80089" y="1691325"/>
              <a:ext cx="230696" cy="242499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50"/>
                </a:srgbClr>
              </a:outerShdw>
            </a:effectLst>
          </p:spPr>
        </p:pic>
        <p:pic>
          <p:nvPicPr>
            <p:cNvPr id="739" name="Google Shape;739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8026150" y="1658675"/>
              <a:ext cx="521075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0" name="Google Shape;740;p51"/>
          <p:cNvSpPr/>
          <p:nvPr/>
        </p:nvSpPr>
        <p:spPr>
          <a:xfrm>
            <a:off x="2282463" y="2111325"/>
            <a:ext cx="586500" cy="43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TTN</a:t>
            </a:r>
            <a:endParaRPr sz="1200"/>
          </a:p>
        </p:txBody>
      </p:sp>
      <p:sp>
        <p:nvSpPr>
          <p:cNvPr id="741" name="Google Shape;741;p51"/>
          <p:cNvSpPr/>
          <p:nvPr/>
        </p:nvSpPr>
        <p:spPr>
          <a:xfrm>
            <a:off x="1343756" y="2294789"/>
            <a:ext cx="9387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51"/>
          <p:cNvSpPr/>
          <p:nvPr/>
        </p:nvSpPr>
        <p:spPr>
          <a:xfrm>
            <a:off x="2898585" y="2294800"/>
            <a:ext cx="2997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51"/>
          <p:cNvSpPr/>
          <p:nvPr/>
        </p:nvSpPr>
        <p:spPr>
          <a:xfrm>
            <a:off x="6500635" y="3076838"/>
            <a:ext cx="2997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4" name="Google Shape;744;p51"/>
          <p:cNvGrpSpPr/>
          <p:nvPr/>
        </p:nvGrpSpPr>
        <p:grpSpPr>
          <a:xfrm>
            <a:off x="6880235" y="2803429"/>
            <a:ext cx="1058363" cy="706715"/>
            <a:chOff x="2966601" y="1471339"/>
            <a:chExt cx="6258799" cy="3915321"/>
          </a:xfrm>
        </p:grpSpPr>
        <p:pic>
          <p:nvPicPr>
            <p:cNvPr id="745" name="Google Shape;74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6601" y="1471339"/>
              <a:ext cx="6258799" cy="3915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5090" y="1828801"/>
              <a:ext cx="5750101" cy="34325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7" name="Google Shape;747;p51"/>
          <p:cNvGrpSpPr/>
          <p:nvPr/>
        </p:nvGrpSpPr>
        <p:grpSpPr>
          <a:xfrm>
            <a:off x="7938577" y="2816313"/>
            <a:ext cx="971100" cy="570664"/>
            <a:chOff x="7984664" y="1658675"/>
            <a:chExt cx="971100" cy="570664"/>
          </a:xfrm>
        </p:grpSpPr>
        <p:sp>
          <p:nvSpPr>
            <p:cNvPr id="748" name="Google Shape;748;p51"/>
            <p:cNvSpPr txBox="1"/>
            <p:nvPr/>
          </p:nvSpPr>
          <p:spPr>
            <a:xfrm>
              <a:off x="7984664" y="1952439"/>
              <a:ext cx="9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Operator 2</a:t>
              </a:r>
              <a:endParaRPr sz="1200"/>
            </a:p>
          </p:txBody>
        </p:sp>
        <p:pic>
          <p:nvPicPr>
            <p:cNvPr id="749" name="Google Shape;749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80089" y="1691325"/>
              <a:ext cx="230696" cy="242499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50"/>
                </a:srgbClr>
              </a:outerShdw>
            </a:effectLst>
          </p:spPr>
        </p:pic>
        <p:pic>
          <p:nvPicPr>
            <p:cNvPr id="750" name="Google Shape;750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8026150" y="1658675"/>
              <a:ext cx="521075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1" name="Google Shape;751;p51"/>
          <p:cNvSpPr/>
          <p:nvPr/>
        </p:nvSpPr>
        <p:spPr>
          <a:xfrm>
            <a:off x="6523185" y="3749638"/>
            <a:ext cx="2997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1"/>
          <p:cNvSpPr txBox="1"/>
          <p:nvPr/>
        </p:nvSpPr>
        <p:spPr>
          <a:xfrm>
            <a:off x="3227925" y="2766488"/>
            <a:ext cx="32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MURMEL Application Server</a:t>
            </a:r>
            <a:endParaRPr/>
          </a:p>
        </p:txBody>
      </p:sp>
      <p:grpSp>
        <p:nvGrpSpPr>
          <p:cNvPr id="753" name="Google Shape;753;p51"/>
          <p:cNvGrpSpPr/>
          <p:nvPr/>
        </p:nvGrpSpPr>
        <p:grpSpPr>
          <a:xfrm>
            <a:off x="532925" y="3170650"/>
            <a:ext cx="782700" cy="738900"/>
            <a:chOff x="565250" y="3514400"/>
            <a:chExt cx="782700" cy="738900"/>
          </a:xfrm>
        </p:grpSpPr>
        <p:sp>
          <p:nvSpPr>
            <p:cNvPr id="754" name="Google Shape;754;p51"/>
            <p:cNvSpPr/>
            <p:nvPr/>
          </p:nvSpPr>
          <p:spPr>
            <a:xfrm>
              <a:off x="565250" y="3514400"/>
              <a:ext cx="782700" cy="738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id="755" name="Google Shape;755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9291" y="3573751"/>
              <a:ext cx="534810" cy="12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in Bild, das Spielzeug enthält.&#10;&#10;Automatisch generierte Beschreibung" id="756" name="Google Shape;756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9300" y="3730721"/>
              <a:ext cx="474200" cy="474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7" name="Google Shape;757;p51"/>
          <p:cNvGrpSpPr/>
          <p:nvPr/>
        </p:nvGrpSpPr>
        <p:grpSpPr>
          <a:xfrm>
            <a:off x="533025" y="1908575"/>
            <a:ext cx="782700" cy="738900"/>
            <a:chOff x="565350" y="2571275"/>
            <a:chExt cx="782700" cy="738900"/>
          </a:xfrm>
        </p:grpSpPr>
        <p:sp>
          <p:nvSpPr>
            <p:cNvPr id="758" name="Google Shape;758;p51"/>
            <p:cNvSpPr/>
            <p:nvPr/>
          </p:nvSpPr>
          <p:spPr>
            <a:xfrm>
              <a:off x="565350" y="2571275"/>
              <a:ext cx="782700" cy="738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id="759" name="Google Shape;759;p5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6000" y="2601302"/>
              <a:ext cx="384900" cy="23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4 trash bins free image | Peakpx" id="760" name="Google Shape;760;p5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15612" y="2827450"/>
              <a:ext cx="281975" cy="4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1" name="Google Shape;761;p51"/>
          <p:cNvSpPr/>
          <p:nvPr/>
        </p:nvSpPr>
        <p:spPr>
          <a:xfrm>
            <a:off x="3227913" y="1970900"/>
            <a:ext cx="3237900" cy="19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1"/>
          <p:cNvSpPr txBox="1"/>
          <p:nvPr/>
        </p:nvSpPr>
        <p:spPr>
          <a:xfrm>
            <a:off x="1061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MURMEL Application Server as a central element in the communication network.</a:t>
            </a:r>
            <a:endParaRPr b="1"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68" name="Google Shape;768;p52"/>
          <p:cNvSpPr txBox="1"/>
          <p:nvPr/>
        </p:nvSpPr>
        <p:spPr>
          <a:xfrm>
            <a:off x="485925" y="677700"/>
            <a:ext cx="74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MURMEL Application Server consists of 4 main components</a:t>
            </a:r>
            <a:endParaRPr sz="1200"/>
          </a:p>
        </p:txBody>
      </p:sp>
      <p:sp>
        <p:nvSpPr>
          <p:cNvPr id="769" name="Google Shape;769;p52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MURMEL Application Server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3"/>
          <p:cNvSpPr txBox="1"/>
          <p:nvPr/>
        </p:nvSpPr>
        <p:spPr>
          <a:xfrm>
            <a:off x="2331887" y="2404475"/>
            <a:ext cx="104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Telemetry</a:t>
            </a:r>
            <a:endParaRPr sz="1000"/>
          </a:p>
        </p:txBody>
      </p:sp>
      <p:sp>
        <p:nvSpPr>
          <p:cNvPr id="775" name="Google Shape;775;p53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MURMEL Application Server</a:t>
            </a:r>
            <a:endParaRPr/>
          </a:p>
        </p:txBody>
      </p:sp>
      <p:sp>
        <p:nvSpPr>
          <p:cNvPr id="776" name="Google Shape;776;p53"/>
          <p:cNvSpPr txBox="1"/>
          <p:nvPr/>
        </p:nvSpPr>
        <p:spPr>
          <a:xfrm>
            <a:off x="485925" y="677700"/>
            <a:ext cx="74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MURMEL Application Server consists of 4 main components</a:t>
            </a:r>
            <a:endParaRPr sz="1200"/>
          </a:p>
        </p:txBody>
      </p:sp>
      <p:sp>
        <p:nvSpPr>
          <p:cNvPr id="777" name="Google Shape;777;p53"/>
          <p:cNvSpPr/>
          <p:nvPr/>
        </p:nvSpPr>
        <p:spPr>
          <a:xfrm>
            <a:off x="3052200" y="1320075"/>
            <a:ext cx="3237900" cy="19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3"/>
          <p:cNvSpPr txBox="1"/>
          <p:nvPr/>
        </p:nvSpPr>
        <p:spPr>
          <a:xfrm>
            <a:off x="3119813" y="1434538"/>
            <a:ext cx="126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 End</a:t>
            </a:r>
            <a:endParaRPr/>
          </a:p>
        </p:txBody>
      </p:sp>
      <p:sp>
        <p:nvSpPr>
          <p:cNvPr id="779" name="Google Shape;779;p53"/>
          <p:cNvSpPr txBox="1"/>
          <p:nvPr/>
        </p:nvSpPr>
        <p:spPr>
          <a:xfrm>
            <a:off x="4858713" y="1434538"/>
            <a:ext cx="13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 End</a:t>
            </a:r>
            <a:endParaRPr/>
          </a:p>
        </p:txBody>
      </p:sp>
      <p:sp>
        <p:nvSpPr>
          <p:cNvPr id="780" name="Google Shape;780;p53"/>
          <p:cNvSpPr txBox="1"/>
          <p:nvPr/>
        </p:nvSpPr>
        <p:spPr>
          <a:xfrm>
            <a:off x="3119813" y="2618746"/>
            <a:ext cx="1404000" cy="307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Server</a:t>
            </a:r>
            <a:endParaRPr sz="1000"/>
          </a:p>
        </p:txBody>
      </p:sp>
      <p:cxnSp>
        <p:nvCxnSpPr>
          <p:cNvPr id="781" name="Google Shape;781;p53"/>
          <p:cNvCxnSpPr/>
          <p:nvPr/>
        </p:nvCxnSpPr>
        <p:spPr>
          <a:xfrm>
            <a:off x="1525913" y="2846863"/>
            <a:ext cx="1501200" cy="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82" name="Google Shape;782;p53"/>
          <p:cNvSpPr/>
          <p:nvPr/>
        </p:nvSpPr>
        <p:spPr>
          <a:xfrm>
            <a:off x="163650" y="1703975"/>
            <a:ext cx="1209600" cy="59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Dustbin</a:t>
            </a:r>
            <a:endParaRPr sz="1000"/>
          </a:p>
        </p:txBody>
      </p:sp>
      <p:sp>
        <p:nvSpPr>
          <p:cNvPr id="783" name="Google Shape;783;p53"/>
          <p:cNvSpPr/>
          <p:nvPr/>
        </p:nvSpPr>
        <p:spPr>
          <a:xfrm>
            <a:off x="1698263" y="1992963"/>
            <a:ext cx="1267200" cy="30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TTN Application Server</a:t>
            </a:r>
            <a:endParaRPr sz="1000"/>
          </a:p>
        </p:txBody>
      </p:sp>
      <p:grpSp>
        <p:nvGrpSpPr>
          <p:cNvPr id="784" name="Google Shape;784;p53"/>
          <p:cNvGrpSpPr/>
          <p:nvPr/>
        </p:nvGrpSpPr>
        <p:grpSpPr>
          <a:xfrm>
            <a:off x="175600" y="3600650"/>
            <a:ext cx="2040313" cy="1262100"/>
            <a:chOff x="270188" y="2611800"/>
            <a:chExt cx="2040313" cy="1262100"/>
          </a:xfrm>
        </p:grpSpPr>
        <p:sp>
          <p:nvSpPr>
            <p:cNvPr id="785" name="Google Shape;785;p53"/>
            <p:cNvSpPr txBox="1"/>
            <p:nvPr/>
          </p:nvSpPr>
          <p:spPr>
            <a:xfrm>
              <a:off x="270188" y="2611800"/>
              <a:ext cx="20403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Communication Protocol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786" name="Google Shape;786;p53"/>
            <p:cNvSpPr txBox="1"/>
            <p:nvPr/>
          </p:nvSpPr>
          <p:spPr>
            <a:xfrm>
              <a:off x="270200" y="2919600"/>
              <a:ext cx="2040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/>
                <a:t>MQTT 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Lightweight communication protocol to handle telemetry data.</a:t>
              </a:r>
              <a:endParaRPr sz="1000"/>
            </a:p>
          </p:txBody>
        </p:sp>
      </p:grpSp>
      <p:cxnSp>
        <p:nvCxnSpPr>
          <p:cNvPr id="787" name="Google Shape;787;p53"/>
          <p:cNvCxnSpPr/>
          <p:nvPr/>
        </p:nvCxnSpPr>
        <p:spPr>
          <a:xfrm flipH="1" rot="10800000">
            <a:off x="1466538" y="2145675"/>
            <a:ext cx="180000" cy="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53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89" name="Google Shape;789;p53"/>
          <p:cNvSpPr/>
          <p:nvPr/>
        </p:nvSpPr>
        <p:spPr>
          <a:xfrm>
            <a:off x="163650" y="2504900"/>
            <a:ext cx="1209600" cy="73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node</a:t>
            </a:r>
            <a:endParaRPr sz="10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WS     node</a:t>
            </a:r>
            <a:endParaRPr sz="1000"/>
          </a:p>
        </p:txBody>
      </p:sp>
      <p:cxnSp>
        <p:nvCxnSpPr>
          <p:cNvPr id="790" name="Google Shape;790;p53"/>
          <p:cNvCxnSpPr>
            <a:stCxn id="783" idx="2"/>
          </p:cNvCxnSpPr>
          <p:nvPr/>
        </p:nvCxnSpPr>
        <p:spPr>
          <a:xfrm flipH="1" rot="-5400000">
            <a:off x="2455613" y="2177013"/>
            <a:ext cx="420000" cy="6675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1" name="Google Shape;7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91" y="2564264"/>
            <a:ext cx="534810" cy="12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Spielzeug enthält.&#10;&#10;Automatisch generierte Beschreibung" id="792" name="Google Shape;79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600" y="2781361"/>
            <a:ext cx="338678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400" y="1753090"/>
            <a:ext cx="384900" cy="239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794" name="Google Shape;79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950" y="1809350"/>
            <a:ext cx="281975" cy="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4"/>
          <p:cNvSpPr txBox="1"/>
          <p:nvPr/>
        </p:nvSpPr>
        <p:spPr>
          <a:xfrm>
            <a:off x="2331887" y="2404475"/>
            <a:ext cx="104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Telemetry</a:t>
            </a:r>
            <a:endParaRPr sz="1000"/>
          </a:p>
        </p:txBody>
      </p:sp>
      <p:sp>
        <p:nvSpPr>
          <p:cNvPr id="800" name="Google Shape;800;p54"/>
          <p:cNvSpPr txBox="1"/>
          <p:nvPr/>
        </p:nvSpPr>
        <p:spPr>
          <a:xfrm>
            <a:off x="485925" y="677700"/>
            <a:ext cx="74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MURMEL Application Server consists of 4 main components</a:t>
            </a:r>
            <a:endParaRPr sz="1200"/>
          </a:p>
        </p:txBody>
      </p:sp>
      <p:sp>
        <p:nvSpPr>
          <p:cNvPr id="801" name="Google Shape;801;p54"/>
          <p:cNvSpPr/>
          <p:nvPr/>
        </p:nvSpPr>
        <p:spPr>
          <a:xfrm>
            <a:off x="3052200" y="1320075"/>
            <a:ext cx="3237900" cy="19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4"/>
          <p:cNvSpPr txBox="1"/>
          <p:nvPr/>
        </p:nvSpPr>
        <p:spPr>
          <a:xfrm>
            <a:off x="3119813" y="1434538"/>
            <a:ext cx="126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 End</a:t>
            </a:r>
            <a:endParaRPr/>
          </a:p>
        </p:txBody>
      </p:sp>
      <p:sp>
        <p:nvSpPr>
          <p:cNvPr id="803" name="Google Shape;803;p54"/>
          <p:cNvSpPr txBox="1"/>
          <p:nvPr/>
        </p:nvSpPr>
        <p:spPr>
          <a:xfrm>
            <a:off x="4858713" y="1434538"/>
            <a:ext cx="13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 End</a:t>
            </a:r>
            <a:endParaRPr/>
          </a:p>
        </p:txBody>
      </p:sp>
      <p:sp>
        <p:nvSpPr>
          <p:cNvPr id="804" name="Google Shape;804;p54"/>
          <p:cNvSpPr txBox="1"/>
          <p:nvPr/>
        </p:nvSpPr>
        <p:spPr>
          <a:xfrm>
            <a:off x="3119813" y="2618746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Server</a:t>
            </a:r>
            <a:endParaRPr sz="1000"/>
          </a:p>
        </p:txBody>
      </p:sp>
      <p:cxnSp>
        <p:nvCxnSpPr>
          <p:cNvPr id="805" name="Google Shape;805;p54"/>
          <p:cNvCxnSpPr/>
          <p:nvPr/>
        </p:nvCxnSpPr>
        <p:spPr>
          <a:xfrm>
            <a:off x="1525913" y="2846863"/>
            <a:ext cx="1501200" cy="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06" name="Google Shape;806;p54"/>
          <p:cNvSpPr/>
          <p:nvPr/>
        </p:nvSpPr>
        <p:spPr>
          <a:xfrm>
            <a:off x="1698263" y="1992963"/>
            <a:ext cx="1267200" cy="30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TTN Application Server</a:t>
            </a:r>
            <a:endParaRPr sz="1000"/>
          </a:p>
        </p:txBody>
      </p:sp>
      <p:grpSp>
        <p:nvGrpSpPr>
          <p:cNvPr id="807" name="Google Shape;807;p54"/>
          <p:cNvGrpSpPr/>
          <p:nvPr/>
        </p:nvGrpSpPr>
        <p:grpSpPr>
          <a:xfrm>
            <a:off x="175600" y="3600650"/>
            <a:ext cx="2040313" cy="1262100"/>
            <a:chOff x="270188" y="2611800"/>
            <a:chExt cx="2040313" cy="1262100"/>
          </a:xfrm>
        </p:grpSpPr>
        <p:sp>
          <p:nvSpPr>
            <p:cNvPr id="808" name="Google Shape;808;p54"/>
            <p:cNvSpPr txBox="1"/>
            <p:nvPr/>
          </p:nvSpPr>
          <p:spPr>
            <a:xfrm>
              <a:off x="270188" y="2611800"/>
              <a:ext cx="20403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Communication Protocol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809" name="Google Shape;809;p54"/>
            <p:cNvSpPr txBox="1"/>
            <p:nvPr/>
          </p:nvSpPr>
          <p:spPr>
            <a:xfrm>
              <a:off x="270200" y="2919600"/>
              <a:ext cx="2040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/>
                <a:t>MQTT 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Lightweight communication protocol to handle telemetry data.</a:t>
              </a:r>
              <a:endParaRPr sz="1000"/>
            </a:p>
          </p:txBody>
        </p:sp>
      </p:grpSp>
      <p:cxnSp>
        <p:nvCxnSpPr>
          <p:cNvPr id="810" name="Google Shape;810;p54"/>
          <p:cNvCxnSpPr/>
          <p:nvPr/>
        </p:nvCxnSpPr>
        <p:spPr>
          <a:xfrm flipH="1" rot="10800000">
            <a:off x="1466538" y="2145675"/>
            <a:ext cx="180000" cy="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1" name="Google Shape;811;p54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12" name="Google Shape;812;p54"/>
          <p:cNvSpPr/>
          <p:nvPr/>
        </p:nvSpPr>
        <p:spPr>
          <a:xfrm>
            <a:off x="163650" y="2504900"/>
            <a:ext cx="1209600" cy="73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node</a:t>
            </a:r>
            <a:endParaRPr sz="10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WS     node</a:t>
            </a:r>
            <a:endParaRPr sz="1000"/>
          </a:p>
        </p:txBody>
      </p:sp>
      <p:cxnSp>
        <p:nvCxnSpPr>
          <p:cNvPr id="813" name="Google Shape;813;p54"/>
          <p:cNvCxnSpPr>
            <a:stCxn id="806" idx="2"/>
          </p:cNvCxnSpPr>
          <p:nvPr/>
        </p:nvCxnSpPr>
        <p:spPr>
          <a:xfrm flipH="1" rot="-5400000">
            <a:off x="2455613" y="2177013"/>
            <a:ext cx="420000" cy="6675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4" name="Google Shape;8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91" y="2564264"/>
            <a:ext cx="534810" cy="12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Spielzeug enthält.&#10;&#10;Automatisch generierte Beschreibung" id="815" name="Google Shape;81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600" y="2781361"/>
            <a:ext cx="338678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4"/>
          <p:cNvSpPr txBox="1"/>
          <p:nvPr/>
        </p:nvSpPr>
        <p:spPr>
          <a:xfrm>
            <a:off x="4808601" y="2618750"/>
            <a:ext cx="1404000" cy="307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Thingsboard Server</a:t>
            </a:r>
            <a:endParaRPr sz="1000"/>
          </a:p>
        </p:txBody>
      </p:sp>
      <p:sp>
        <p:nvSpPr>
          <p:cNvPr id="817" name="Google Shape;817;p54"/>
          <p:cNvSpPr/>
          <p:nvPr/>
        </p:nvSpPr>
        <p:spPr>
          <a:xfrm>
            <a:off x="6725734" y="2649650"/>
            <a:ext cx="1658400" cy="246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Visualization Service</a:t>
            </a:r>
            <a:endParaRPr sz="1000"/>
          </a:p>
        </p:txBody>
      </p:sp>
      <p:cxnSp>
        <p:nvCxnSpPr>
          <p:cNvPr id="818" name="Google Shape;818;p54"/>
          <p:cNvCxnSpPr/>
          <p:nvPr/>
        </p:nvCxnSpPr>
        <p:spPr>
          <a:xfrm>
            <a:off x="6327913" y="2770838"/>
            <a:ext cx="360000" cy="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9" name="Google Shape;819;p54"/>
          <p:cNvCxnSpPr/>
          <p:nvPr/>
        </p:nvCxnSpPr>
        <p:spPr>
          <a:xfrm>
            <a:off x="4540200" y="2770838"/>
            <a:ext cx="252000" cy="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54"/>
          <p:cNvSpPr txBox="1"/>
          <p:nvPr/>
        </p:nvSpPr>
        <p:spPr>
          <a:xfrm>
            <a:off x="2391225" y="360065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Visualization Service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821" name="Google Shape;821;p54"/>
          <p:cNvSpPr txBox="1"/>
          <p:nvPr/>
        </p:nvSpPr>
        <p:spPr>
          <a:xfrm>
            <a:off x="2391238" y="3908450"/>
            <a:ext cx="204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Thingsboard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IoT Platform with dashboard feature supporting static and dynamic widgets to create UI.</a:t>
            </a:r>
            <a:endParaRPr sz="1000"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MURMEL Application Server</a:t>
            </a:r>
            <a:endParaRPr/>
          </a:p>
        </p:txBody>
      </p:sp>
      <p:sp>
        <p:nvSpPr>
          <p:cNvPr id="823" name="Google Shape;823;p54"/>
          <p:cNvSpPr/>
          <p:nvPr/>
        </p:nvSpPr>
        <p:spPr>
          <a:xfrm>
            <a:off x="163650" y="1703975"/>
            <a:ext cx="1209600" cy="59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Dustbin</a:t>
            </a:r>
            <a:endParaRPr sz="1000"/>
          </a:p>
        </p:txBody>
      </p:sp>
      <p:pic>
        <p:nvPicPr>
          <p:cNvPr id="824" name="Google Shape;82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400" y="1753090"/>
            <a:ext cx="384900" cy="239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825" name="Google Shape;82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950" y="1809350"/>
            <a:ext cx="281975" cy="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5"/>
          <p:cNvSpPr txBox="1"/>
          <p:nvPr/>
        </p:nvSpPr>
        <p:spPr>
          <a:xfrm>
            <a:off x="2331887" y="2404475"/>
            <a:ext cx="104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Telemetry</a:t>
            </a:r>
            <a:endParaRPr sz="1000"/>
          </a:p>
        </p:txBody>
      </p:sp>
      <p:sp>
        <p:nvSpPr>
          <p:cNvPr id="831" name="Google Shape;831;p55"/>
          <p:cNvSpPr txBox="1"/>
          <p:nvPr/>
        </p:nvSpPr>
        <p:spPr>
          <a:xfrm>
            <a:off x="485925" y="677700"/>
            <a:ext cx="74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MURMEL Application Server consists of 4 main components</a:t>
            </a:r>
            <a:endParaRPr sz="1200"/>
          </a:p>
        </p:txBody>
      </p:sp>
      <p:sp>
        <p:nvSpPr>
          <p:cNvPr id="832" name="Google Shape;832;p55"/>
          <p:cNvSpPr/>
          <p:nvPr/>
        </p:nvSpPr>
        <p:spPr>
          <a:xfrm>
            <a:off x="3052200" y="1320075"/>
            <a:ext cx="3237900" cy="19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5"/>
          <p:cNvSpPr txBox="1"/>
          <p:nvPr/>
        </p:nvSpPr>
        <p:spPr>
          <a:xfrm>
            <a:off x="3119813" y="1434538"/>
            <a:ext cx="126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 End</a:t>
            </a:r>
            <a:endParaRPr/>
          </a:p>
        </p:txBody>
      </p:sp>
      <p:sp>
        <p:nvSpPr>
          <p:cNvPr id="834" name="Google Shape;834;p55"/>
          <p:cNvSpPr txBox="1"/>
          <p:nvPr/>
        </p:nvSpPr>
        <p:spPr>
          <a:xfrm>
            <a:off x="4858713" y="1434538"/>
            <a:ext cx="13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 End</a:t>
            </a:r>
            <a:endParaRPr/>
          </a:p>
        </p:txBody>
      </p:sp>
      <p:sp>
        <p:nvSpPr>
          <p:cNvPr id="835" name="Google Shape;835;p55"/>
          <p:cNvSpPr txBox="1"/>
          <p:nvPr/>
        </p:nvSpPr>
        <p:spPr>
          <a:xfrm>
            <a:off x="3119813" y="2618746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Server</a:t>
            </a:r>
            <a:endParaRPr sz="1000"/>
          </a:p>
        </p:txBody>
      </p:sp>
      <p:cxnSp>
        <p:nvCxnSpPr>
          <p:cNvPr id="836" name="Google Shape;836;p55"/>
          <p:cNvCxnSpPr/>
          <p:nvPr/>
        </p:nvCxnSpPr>
        <p:spPr>
          <a:xfrm>
            <a:off x="1525913" y="2846863"/>
            <a:ext cx="15012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37" name="Google Shape;837;p55"/>
          <p:cNvSpPr/>
          <p:nvPr/>
        </p:nvSpPr>
        <p:spPr>
          <a:xfrm>
            <a:off x="1698263" y="1992963"/>
            <a:ext cx="1267200" cy="30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TTN Application Server</a:t>
            </a:r>
            <a:endParaRPr sz="1000"/>
          </a:p>
        </p:txBody>
      </p:sp>
      <p:grpSp>
        <p:nvGrpSpPr>
          <p:cNvPr id="838" name="Google Shape;838;p55"/>
          <p:cNvGrpSpPr/>
          <p:nvPr/>
        </p:nvGrpSpPr>
        <p:grpSpPr>
          <a:xfrm>
            <a:off x="175600" y="3600650"/>
            <a:ext cx="2040313" cy="1262100"/>
            <a:chOff x="270188" y="2611800"/>
            <a:chExt cx="2040313" cy="1262100"/>
          </a:xfrm>
        </p:grpSpPr>
        <p:sp>
          <p:nvSpPr>
            <p:cNvPr id="839" name="Google Shape;839;p55"/>
            <p:cNvSpPr txBox="1"/>
            <p:nvPr/>
          </p:nvSpPr>
          <p:spPr>
            <a:xfrm>
              <a:off x="270188" y="2611800"/>
              <a:ext cx="20403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Communication Protocol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840" name="Google Shape;840;p55"/>
            <p:cNvSpPr txBox="1"/>
            <p:nvPr/>
          </p:nvSpPr>
          <p:spPr>
            <a:xfrm>
              <a:off x="270200" y="2919600"/>
              <a:ext cx="2040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/>
                <a:t>MQTT 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Lightweight communication protocol to handle telemetry data.</a:t>
              </a:r>
              <a:endParaRPr sz="1000"/>
            </a:p>
          </p:txBody>
        </p:sp>
      </p:grpSp>
      <p:cxnSp>
        <p:nvCxnSpPr>
          <p:cNvPr id="841" name="Google Shape;841;p55"/>
          <p:cNvCxnSpPr/>
          <p:nvPr/>
        </p:nvCxnSpPr>
        <p:spPr>
          <a:xfrm flipH="1" rot="10800000">
            <a:off x="1466538" y="2145675"/>
            <a:ext cx="1800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2" name="Google Shape;842;p55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43" name="Google Shape;843;p55"/>
          <p:cNvSpPr/>
          <p:nvPr/>
        </p:nvSpPr>
        <p:spPr>
          <a:xfrm>
            <a:off x="163650" y="2504900"/>
            <a:ext cx="1209600" cy="73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node</a:t>
            </a:r>
            <a:endParaRPr sz="10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WS     node</a:t>
            </a:r>
            <a:endParaRPr sz="1000"/>
          </a:p>
        </p:txBody>
      </p:sp>
      <p:cxnSp>
        <p:nvCxnSpPr>
          <p:cNvPr id="844" name="Google Shape;844;p55"/>
          <p:cNvCxnSpPr>
            <a:stCxn id="837" idx="2"/>
          </p:cNvCxnSpPr>
          <p:nvPr/>
        </p:nvCxnSpPr>
        <p:spPr>
          <a:xfrm flipH="1" rot="-5400000">
            <a:off x="2455613" y="2177013"/>
            <a:ext cx="420000" cy="6675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5" name="Google Shape;8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91" y="2564264"/>
            <a:ext cx="534810" cy="12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Spielzeug enthält.&#10;&#10;Automatisch generierte Beschreibung" id="846" name="Google Shape;84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600" y="2781361"/>
            <a:ext cx="338678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5"/>
          <p:cNvSpPr txBox="1"/>
          <p:nvPr/>
        </p:nvSpPr>
        <p:spPr>
          <a:xfrm>
            <a:off x="4808601" y="2618750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Thingsboard Server</a:t>
            </a:r>
            <a:endParaRPr sz="1000"/>
          </a:p>
        </p:txBody>
      </p:sp>
      <p:sp>
        <p:nvSpPr>
          <p:cNvPr id="848" name="Google Shape;848;p55"/>
          <p:cNvSpPr/>
          <p:nvPr/>
        </p:nvSpPr>
        <p:spPr>
          <a:xfrm>
            <a:off x="6725734" y="2649650"/>
            <a:ext cx="1658400" cy="24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Visualization Service</a:t>
            </a:r>
            <a:endParaRPr sz="1000"/>
          </a:p>
        </p:txBody>
      </p:sp>
      <p:cxnSp>
        <p:nvCxnSpPr>
          <p:cNvPr id="849" name="Google Shape;849;p55"/>
          <p:cNvCxnSpPr/>
          <p:nvPr/>
        </p:nvCxnSpPr>
        <p:spPr>
          <a:xfrm>
            <a:off x="6327913" y="2770838"/>
            <a:ext cx="3600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50" name="Google Shape;850;p55"/>
          <p:cNvCxnSpPr/>
          <p:nvPr/>
        </p:nvCxnSpPr>
        <p:spPr>
          <a:xfrm>
            <a:off x="4540200" y="2770838"/>
            <a:ext cx="252000" cy="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5"/>
          <p:cNvSpPr txBox="1"/>
          <p:nvPr/>
        </p:nvSpPr>
        <p:spPr>
          <a:xfrm>
            <a:off x="2391225" y="360065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Visualization Service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852" name="Google Shape;852;p55"/>
          <p:cNvSpPr txBox="1"/>
          <p:nvPr/>
        </p:nvSpPr>
        <p:spPr>
          <a:xfrm>
            <a:off x="2391238" y="3908450"/>
            <a:ext cx="204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Thingsboard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IoT Platform with dashboard feature supporting static and dynamic widgets to create UI.</a:t>
            </a:r>
            <a:endParaRPr sz="1000"/>
          </a:p>
        </p:txBody>
      </p:sp>
      <p:sp>
        <p:nvSpPr>
          <p:cNvPr id="853" name="Google Shape;853;p55"/>
          <p:cNvSpPr txBox="1"/>
          <p:nvPr/>
        </p:nvSpPr>
        <p:spPr>
          <a:xfrm>
            <a:off x="4532000" y="360065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Route Planning Service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854" name="Google Shape;854;p55"/>
          <p:cNvSpPr txBox="1"/>
          <p:nvPr/>
        </p:nvSpPr>
        <p:spPr>
          <a:xfrm>
            <a:off x="4532013" y="3908450"/>
            <a:ext cx="204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SUMO + WebSocket + HTTP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interface to push route update  to robots</a:t>
            </a:r>
            <a:endParaRPr sz="1000"/>
          </a:p>
        </p:txBody>
      </p:sp>
      <p:sp>
        <p:nvSpPr>
          <p:cNvPr id="855" name="Google Shape;855;p55"/>
          <p:cNvSpPr txBox="1"/>
          <p:nvPr/>
        </p:nvSpPr>
        <p:spPr>
          <a:xfrm>
            <a:off x="4808751" y="1951200"/>
            <a:ext cx="1404000" cy="307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HTTP Server</a:t>
            </a:r>
            <a:endParaRPr sz="1000"/>
          </a:p>
        </p:txBody>
      </p:sp>
      <p:cxnSp>
        <p:nvCxnSpPr>
          <p:cNvPr id="856" name="Google Shape;856;p55"/>
          <p:cNvCxnSpPr/>
          <p:nvPr/>
        </p:nvCxnSpPr>
        <p:spPr>
          <a:xfrm>
            <a:off x="6327900" y="2186963"/>
            <a:ext cx="360000" cy="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57" name="Google Shape;857;p55"/>
          <p:cNvSpPr txBox="1"/>
          <p:nvPr/>
        </p:nvSpPr>
        <p:spPr>
          <a:xfrm>
            <a:off x="3119813" y="1951413"/>
            <a:ext cx="1404000" cy="307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Sumo Server</a:t>
            </a:r>
            <a:endParaRPr sz="1000"/>
          </a:p>
        </p:txBody>
      </p:sp>
      <p:cxnSp>
        <p:nvCxnSpPr>
          <p:cNvPr id="858" name="Google Shape;858;p55"/>
          <p:cNvCxnSpPr/>
          <p:nvPr/>
        </p:nvCxnSpPr>
        <p:spPr>
          <a:xfrm>
            <a:off x="4540200" y="2112413"/>
            <a:ext cx="252000" cy="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9" name="Google Shape;859;p55"/>
          <p:cNvSpPr txBox="1"/>
          <p:nvPr/>
        </p:nvSpPr>
        <p:spPr>
          <a:xfrm>
            <a:off x="3119813" y="2952413"/>
            <a:ext cx="1404000" cy="307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WebSocket Server</a:t>
            </a:r>
            <a:endParaRPr sz="1000"/>
          </a:p>
        </p:txBody>
      </p:sp>
      <p:cxnSp>
        <p:nvCxnSpPr>
          <p:cNvPr id="860" name="Google Shape;860;p55"/>
          <p:cNvCxnSpPr/>
          <p:nvPr/>
        </p:nvCxnSpPr>
        <p:spPr>
          <a:xfrm flipH="1">
            <a:off x="4664400" y="2112425"/>
            <a:ext cx="3600" cy="98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55"/>
          <p:cNvCxnSpPr/>
          <p:nvPr/>
        </p:nvCxnSpPr>
        <p:spPr>
          <a:xfrm>
            <a:off x="4540188" y="3104521"/>
            <a:ext cx="1260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2" name="Google Shape;862;p55"/>
          <p:cNvGrpSpPr/>
          <p:nvPr/>
        </p:nvGrpSpPr>
        <p:grpSpPr>
          <a:xfrm>
            <a:off x="1508763" y="2850463"/>
            <a:ext cx="1501200" cy="338700"/>
            <a:chOff x="1463413" y="2713200"/>
            <a:chExt cx="1501200" cy="338700"/>
          </a:xfrm>
        </p:grpSpPr>
        <p:cxnSp>
          <p:nvCxnSpPr>
            <p:cNvPr id="863" name="Google Shape;863;p55"/>
            <p:cNvCxnSpPr/>
            <p:nvPr/>
          </p:nvCxnSpPr>
          <p:spPr>
            <a:xfrm>
              <a:off x="1463413" y="3006800"/>
              <a:ext cx="1501200" cy="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864" name="Google Shape;864;p55"/>
            <p:cNvSpPr txBox="1"/>
            <p:nvPr/>
          </p:nvSpPr>
          <p:spPr>
            <a:xfrm>
              <a:off x="1986250" y="2713200"/>
              <a:ext cx="953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Route</a:t>
              </a:r>
              <a:endParaRPr sz="1000"/>
            </a:p>
          </p:txBody>
        </p:sp>
      </p:grpSp>
      <p:sp>
        <p:nvSpPr>
          <p:cNvPr id="865" name="Google Shape;865;p55"/>
          <p:cNvSpPr/>
          <p:nvPr/>
        </p:nvSpPr>
        <p:spPr>
          <a:xfrm>
            <a:off x="6740756" y="2140488"/>
            <a:ext cx="1658400" cy="246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Route Planning Service</a:t>
            </a:r>
            <a:endParaRPr sz="1000"/>
          </a:p>
        </p:txBody>
      </p:sp>
      <p:sp>
        <p:nvSpPr>
          <p:cNvPr id="866" name="Google Shape;866;p55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MURMEL Application Server</a:t>
            </a:r>
            <a:endParaRPr/>
          </a:p>
        </p:txBody>
      </p:sp>
      <p:sp>
        <p:nvSpPr>
          <p:cNvPr id="867" name="Google Shape;867;p55"/>
          <p:cNvSpPr/>
          <p:nvPr/>
        </p:nvSpPr>
        <p:spPr>
          <a:xfrm>
            <a:off x="163650" y="1703975"/>
            <a:ext cx="1209600" cy="59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Dustbin</a:t>
            </a:r>
            <a:endParaRPr sz="1000"/>
          </a:p>
        </p:txBody>
      </p:sp>
      <p:pic>
        <p:nvPicPr>
          <p:cNvPr id="868" name="Google Shape;86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400" y="1753090"/>
            <a:ext cx="384900" cy="239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869" name="Google Shape;86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950" y="1809350"/>
            <a:ext cx="281975" cy="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Introduction</a:t>
            </a:r>
            <a:endParaRPr/>
          </a:p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11778" l="0" r="0" t="40300"/>
          <a:stretch/>
        </p:blipFill>
        <p:spPr>
          <a:xfrm>
            <a:off x="231425" y="1324125"/>
            <a:ext cx="5330198" cy="15963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in Bild, das Spielzeug enthält.&#10;&#10;Automatisch generierte Beschreibung" id="91" name="Google Shape;9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7525" y="2291345"/>
            <a:ext cx="282016" cy="2819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in Bild, das Spielzeug enthält.&#10;&#10;Automatisch generierte Beschreibung" id="92" name="Google Shape;9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4475" y="1421470"/>
            <a:ext cx="282016" cy="2819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in Bild, das Spielzeug enthält.&#10;&#10;Automatisch generierte Beschreibung" id="93" name="Google Shape;9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8100" y="2009345"/>
            <a:ext cx="282016" cy="2819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1"/>
          <p:cNvSpPr txBox="1"/>
          <p:nvPr/>
        </p:nvSpPr>
        <p:spPr>
          <a:xfrm>
            <a:off x="5765550" y="1329375"/>
            <a:ext cx="326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 A fleet of robots requires coordination and communication for operational planning.</a:t>
            </a:r>
            <a:endParaRPr sz="1200"/>
          </a:p>
        </p:txBody>
      </p:sp>
      <p:sp>
        <p:nvSpPr>
          <p:cNvPr id="95" name="Google Shape;95;p11"/>
          <p:cNvSpPr txBox="1"/>
          <p:nvPr/>
        </p:nvSpPr>
        <p:spPr>
          <a:xfrm>
            <a:off x="231425" y="960075"/>
            <a:ext cx="533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Current state: Self driving capable robot on a given route.</a:t>
            </a:r>
            <a:endParaRPr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6"/>
          <p:cNvSpPr txBox="1"/>
          <p:nvPr/>
        </p:nvSpPr>
        <p:spPr>
          <a:xfrm>
            <a:off x="2331887" y="2404475"/>
            <a:ext cx="104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Telemetry</a:t>
            </a:r>
            <a:endParaRPr sz="1000"/>
          </a:p>
        </p:txBody>
      </p:sp>
      <p:sp>
        <p:nvSpPr>
          <p:cNvPr id="875" name="Google Shape;875;p56"/>
          <p:cNvSpPr txBox="1"/>
          <p:nvPr/>
        </p:nvSpPr>
        <p:spPr>
          <a:xfrm>
            <a:off x="485925" y="677700"/>
            <a:ext cx="74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MURMEL Application Server consists of 4 main components</a:t>
            </a:r>
            <a:endParaRPr sz="1200"/>
          </a:p>
        </p:txBody>
      </p:sp>
      <p:sp>
        <p:nvSpPr>
          <p:cNvPr id="876" name="Google Shape;876;p56"/>
          <p:cNvSpPr/>
          <p:nvPr/>
        </p:nvSpPr>
        <p:spPr>
          <a:xfrm>
            <a:off x="3052200" y="1320075"/>
            <a:ext cx="3237900" cy="19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6"/>
          <p:cNvSpPr txBox="1"/>
          <p:nvPr/>
        </p:nvSpPr>
        <p:spPr>
          <a:xfrm>
            <a:off x="3119813" y="1434538"/>
            <a:ext cx="126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 End</a:t>
            </a:r>
            <a:endParaRPr/>
          </a:p>
        </p:txBody>
      </p:sp>
      <p:sp>
        <p:nvSpPr>
          <p:cNvPr id="878" name="Google Shape;878;p56"/>
          <p:cNvSpPr txBox="1"/>
          <p:nvPr/>
        </p:nvSpPr>
        <p:spPr>
          <a:xfrm>
            <a:off x="4858713" y="1434538"/>
            <a:ext cx="13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 End</a:t>
            </a:r>
            <a:endParaRPr/>
          </a:p>
        </p:txBody>
      </p:sp>
      <p:sp>
        <p:nvSpPr>
          <p:cNvPr id="879" name="Google Shape;879;p56"/>
          <p:cNvSpPr txBox="1"/>
          <p:nvPr/>
        </p:nvSpPr>
        <p:spPr>
          <a:xfrm>
            <a:off x="3119813" y="2618746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Server</a:t>
            </a:r>
            <a:endParaRPr sz="1000"/>
          </a:p>
        </p:txBody>
      </p:sp>
      <p:cxnSp>
        <p:nvCxnSpPr>
          <p:cNvPr id="880" name="Google Shape;880;p56"/>
          <p:cNvCxnSpPr/>
          <p:nvPr/>
        </p:nvCxnSpPr>
        <p:spPr>
          <a:xfrm>
            <a:off x="1525913" y="2846863"/>
            <a:ext cx="15012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81" name="Google Shape;881;p56"/>
          <p:cNvSpPr/>
          <p:nvPr/>
        </p:nvSpPr>
        <p:spPr>
          <a:xfrm>
            <a:off x="1698263" y="1992963"/>
            <a:ext cx="1267200" cy="30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TTN Application Server</a:t>
            </a:r>
            <a:endParaRPr sz="1000"/>
          </a:p>
        </p:txBody>
      </p:sp>
      <p:grpSp>
        <p:nvGrpSpPr>
          <p:cNvPr id="882" name="Google Shape;882;p56"/>
          <p:cNvGrpSpPr/>
          <p:nvPr/>
        </p:nvGrpSpPr>
        <p:grpSpPr>
          <a:xfrm>
            <a:off x="175600" y="3600650"/>
            <a:ext cx="2040313" cy="1262100"/>
            <a:chOff x="270188" y="2611800"/>
            <a:chExt cx="2040313" cy="1262100"/>
          </a:xfrm>
        </p:grpSpPr>
        <p:sp>
          <p:nvSpPr>
            <p:cNvPr id="883" name="Google Shape;883;p56"/>
            <p:cNvSpPr txBox="1"/>
            <p:nvPr/>
          </p:nvSpPr>
          <p:spPr>
            <a:xfrm>
              <a:off x="270188" y="2611800"/>
              <a:ext cx="20403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Communication Protocol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884" name="Google Shape;884;p56"/>
            <p:cNvSpPr txBox="1"/>
            <p:nvPr/>
          </p:nvSpPr>
          <p:spPr>
            <a:xfrm>
              <a:off x="270200" y="2919600"/>
              <a:ext cx="2040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/>
                <a:t>MQTT 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Lightweight communication protocol to handle telemetry data.</a:t>
              </a:r>
              <a:endParaRPr sz="1000"/>
            </a:p>
          </p:txBody>
        </p:sp>
      </p:grpSp>
      <p:cxnSp>
        <p:nvCxnSpPr>
          <p:cNvPr id="885" name="Google Shape;885;p56"/>
          <p:cNvCxnSpPr/>
          <p:nvPr/>
        </p:nvCxnSpPr>
        <p:spPr>
          <a:xfrm flipH="1" rot="10800000">
            <a:off x="1466538" y="2145675"/>
            <a:ext cx="1800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6" name="Google Shape;886;p56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87" name="Google Shape;887;p56"/>
          <p:cNvSpPr/>
          <p:nvPr/>
        </p:nvSpPr>
        <p:spPr>
          <a:xfrm>
            <a:off x="163650" y="2504900"/>
            <a:ext cx="1209600" cy="73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node</a:t>
            </a:r>
            <a:endParaRPr sz="10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WS     node</a:t>
            </a:r>
            <a:endParaRPr sz="1000"/>
          </a:p>
        </p:txBody>
      </p:sp>
      <p:cxnSp>
        <p:nvCxnSpPr>
          <p:cNvPr id="888" name="Google Shape;888;p56"/>
          <p:cNvCxnSpPr>
            <a:stCxn id="881" idx="2"/>
          </p:cNvCxnSpPr>
          <p:nvPr/>
        </p:nvCxnSpPr>
        <p:spPr>
          <a:xfrm flipH="1" rot="-5400000">
            <a:off x="2455613" y="2177013"/>
            <a:ext cx="420000" cy="6675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89" name="Google Shape;8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91" y="2564264"/>
            <a:ext cx="534810" cy="12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Spielzeug enthält.&#10;&#10;Automatisch generierte Beschreibung" id="890" name="Google Shape;89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600" y="2781361"/>
            <a:ext cx="338678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56"/>
          <p:cNvSpPr txBox="1"/>
          <p:nvPr/>
        </p:nvSpPr>
        <p:spPr>
          <a:xfrm>
            <a:off x="4808601" y="2618750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Thingsboard Server</a:t>
            </a:r>
            <a:endParaRPr sz="1000"/>
          </a:p>
        </p:txBody>
      </p:sp>
      <p:sp>
        <p:nvSpPr>
          <p:cNvPr id="892" name="Google Shape;892;p56"/>
          <p:cNvSpPr/>
          <p:nvPr/>
        </p:nvSpPr>
        <p:spPr>
          <a:xfrm>
            <a:off x="6725734" y="2649650"/>
            <a:ext cx="1658400" cy="24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Visualization Service</a:t>
            </a:r>
            <a:endParaRPr sz="1000"/>
          </a:p>
        </p:txBody>
      </p:sp>
      <p:cxnSp>
        <p:nvCxnSpPr>
          <p:cNvPr id="893" name="Google Shape;893;p56"/>
          <p:cNvCxnSpPr/>
          <p:nvPr/>
        </p:nvCxnSpPr>
        <p:spPr>
          <a:xfrm>
            <a:off x="6327913" y="2770838"/>
            <a:ext cx="3600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94" name="Google Shape;894;p56"/>
          <p:cNvCxnSpPr/>
          <p:nvPr/>
        </p:nvCxnSpPr>
        <p:spPr>
          <a:xfrm>
            <a:off x="4540200" y="2770838"/>
            <a:ext cx="2520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56"/>
          <p:cNvSpPr txBox="1"/>
          <p:nvPr/>
        </p:nvSpPr>
        <p:spPr>
          <a:xfrm>
            <a:off x="2391225" y="360065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Visualization Service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896" name="Google Shape;896;p56"/>
          <p:cNvSpPr txBox="1"/>
          <p:nvPr/>
        </p:nvSpPr>
        <p:spPr>
          <a:xfrm>
            <a:off x="2391238" y="3908450"/>
            <a:ext cx="204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Thingsboard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IoT Platform with dashboard feature supporting static and dynamic widgets to create UI.</a:t>
            </a:r>
            <a:endParaRPr sz="1000"/>
          </a:p>
        </p:txBody>
      </p:sp>
      <p:sp>
        <p:nvSpPr>
          <p:cNvPr id="897" name="Google Shape;897;p56"/>
          <p:cNvSpPr/>
          <p:nvPr/>
        </p:nvSpPr>
        <p:spPr>
          <a:xfrm>
            <a:off x="6740756" y="2140488"/>
            <a:ext cx="1658400" cy="24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Route Planning Service</a:t>
            </a:r>
            <a:endParaRPr sz="1000"/>
          </a:p>
        </p:txBody>
      </p:sp>
      <p:sp>
        <p:nvSpPr>
          <p:cNvPr id="898" name="Google Shape;898;p56"/>
          <p:cNvSpPr txBox="1"/>
          <p:nvPr/>
        </p:nvSpPr>
        <p:spPr>
          <a:xfrm>
            <a:off x="4532000" y="360065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Route Planning Service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899" name="Google Shape;899;p56"/>
          <p:cNvSpPr txBox="1"/>
          <p:nvPr/>
        </p:nvSpPr>
        <p:spPr>
          <a:xfrm>
            <a:off x="4532013" y="3908450"/>
            <a:ext cx="204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SUMO + WebSocket + HTTP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interface to push route update  to robots</a:t>
            </a:r>
            <a:endParaRPr sz="1000"/>
          </a:p>
        </p:txBody>
      </p:sp>
      <p:sp>
        <p:nvSpPr>
          <p:cNvPr id="900" name="Google Shape;900;p56"/>
          <p:cNvSpPr txBox="1"/>
          <p:nvPr/>
        </p:nvSpPr>
        <p:spPr>
          <a:xfrm>
            <a:off x="4808751" y="1951200"/>
            <a:ext cx="1404000" cy="307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HTTP Server</a:t>
            </a:r>
            <a:endParaRPr sz="1000"/>
          </a:p>
        </p:txBody>
      </p:sp>
      <p:cxnSp>
        <p:nvCxnSpPr>
          <p:cNvPr id="901" name="Google Shape;901;p56"/>
          <p:cNvCxnSpPr/>
          <p:nvPr/>
        </p:nvCxnSpPr>
        <p:spPr>
          <a:xfrm>
            <a:off x="6335425" y="2191388"/>
            <a:ext cx="3600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02" name="Google Shape;902;p56"/>
          <p:cNvSpPr txBox="1"/>
          <p:nvPr/>
        </p:nvSpPr>
        <p:spPr>
          <a:xfrm>
            <a:off x="3119813" y="1951413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Sumo Server</a:t>
            </a:r>
            <a:endParaRPr sz="1000"/>
          </a:p>
        </p:txBody>
      </p:sp>
      <p:sp>
        <p:nvSpPr>
          <p:cNvPr id="903" name="Google Shape;903;p56"/>
          <p:cNvSpPr txBox="1"/>
          <p:nvPr/>
        </p:nvSpPr>
        <p:spPr>
          <a:xfrm>
            <a:off x="3119813" y="2952413"/>
            <a:ext cx="1404000" cy="307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WebSocket Server</a:t>
            </a:r>
            <a:endParaRPr sz="1000"/>
          </a:p>
        </p:txBody>
      </p:sp>
      <p:cxnSp>
        <p:nvCxnSpPr>
          <p:cNvPr id="904" name="Google Shape;904;p56"/>
          <p:cNvCxnSpPr/>
          <p:nvPr/>
        </p:nvCxnSpPr>
        <p:spPr>
          <a:xfrm flipH="1">
            <a:off x="4664400" y="2112425"/>
            <a:ext cx="3600" cy="98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56"/>
          <p:cNvCxnSpPr/>
          <p:nvPr/>
        </p:nvCxnSpPr>
        <p:spPr>
          <a:xfrm>
            <a:off x="4540188" y="3104521"/>
            <a:ext cx="1260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6" name="Google Shape;906;p56"/>
          <p:cNvGrpSpPr/>
          <p:nvPr/>
        </p:nvGrpSpPr>
        <p:grpSpPr>
          <a:xfrm>
            <a:off x="1508763" y="2850463"/>
            <a:ext cx="1501200" cy="338700"/>
            <a:chOff x="1463413" y="2713200"/>
            <a:chExt cx="1501200" cy="338700"/>
          </a:xfrm>
        </p:grpSpPr>
        <p:cxnSp>
          <p:nvCxnSpPr>
            <p:cNvPr id="907" name="Google Shape;907;p56"/>
            <p:cNvCxnSpPr/>
            <p:nvPr/>
          </p:nvCxnSpPr>
          <p:spPr>
            <a:xfrm>
              <a:off x="1463413" y="3006800"/>
              <a:ext cx="1501200" cy="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908" name="Google Shape;908;p56"/>
            <p:cNvSpPr txBox="1"/>
            <p:nvPr/>
          </p:nvSpPr>
          <p:spPr>
            <a:xfrm>
              <a:off x="1986250" y="2713200"/>
              <a:ext cx="953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Route/video</a:t>
              </a:r>
              <a:endParaRPr sz="1000"/>
            </a:p>
          </p:txBody>
        </p:sp>
      </p:grpSp>
      <p:sp>
        <p:nvSpPr>
          <p:cNvPr id="909" name="Google Shape;909;p56"/>
          <p:cNvSpPr/>
          <p:nvPr/>
        </p:nvSpPr>
        <p:spPr>
          <a:xfrm>
            <a:off x="6740751" y="1841950"/>
            <a:ext cx="1658400" cy="246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Video Streaming Service</a:t>
            </a:r>
            <a:endParaRPr sz="1000"/>
          </a:p>
        </p:txBody>
      </p:sp>
      <p:sp>
        <p:nvSpPr>
          <p:cNvPr id="910" name="Google Shape;910;p56"/>
          <p:cNvSpPr txBox="1"/>
          <p:nvPr/>
        </p:nvSpPr>
        <p:spPr>
          <a:xfrm>
            <a:off x="6738925" y="360065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Video Streaming Service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911" name="Google Shape;911;p56"/>
          <p:cNvSpPr txBox="1"/>
          <p:nvPr/>
        </p:nvSpPr>
        <p:spPr>
          <a:xfrm>
            <a:off x="6738925" y="3908450"/>
            <a:ext cx="204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WebSocket + HTTP 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interface to access robots cameras</a:t>
            </a:r>
            <a:endParaRPr sz="1000"/>
          </a:p>
        </p:txBody>
      </p:sp>
      <p:cxnSp>
        <p:nvCxnSpPr>
          <p:cNvPr id="912" name="Google Shape;912;p56"/>
          <p:cNvCxnSpPr/>
          <p:nvPr/>
        </p:nvCxnSpPr>
        <p:spPr>
          <a:xfrm>
            <a:off x="6335425" y="2026913"/>
            <a:ext cx="360000" cy="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13" name="Google Shape;913;p56"/>
          <p:cNvCxnSpPr/>
          <p:nvPr/>
        </p:nvCxnSpPr>
        <p:spPr>
          <a:xfrm>
            <a:off x="4531100" y="2113321"/>
            <a:ext cx="126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56"/>
          <p:cNvCxnSpPr/>
          <p:nvPr/>
        </p:nvCxnSpPr>
        <p:spPr>
          <a:xfrm>
            <a:off x="4675375" y="2113321"/>
            <a:ext cx="1260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5" name="Google Shape;915;p56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MURMEL Application Server</a:t>
            </a:r>
            <a:endParaRPr/>
          </a:p>
        </p:txBody>
      </p:sp>
      <p:sp>
        <p:nvSpPr>
          <p:cNvPr id="916" name="Google Shape;916;p56"/>
          <p:cNvSpPr/>
          <p:nvPr/>
        </p:nvSpPr>
        <p:spPr>
          <a:xfrm>
            <a:off x="163650" y="1703975"/>
            <a:ext cx="1209600" cy="59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Dustbin</a:t>
            </a:r>
            <a:endParaRPr sz="1000"/>
          </a:p>
        </p:txBody>
      </p:sp>
      <p:pic>
        <p:nvPicPr>
          <p:cNvPr id="917" name="Google Shape;91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400" y="1753090"/>
            <a:ext cx="384900" cy="239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918" name="Google Shape;918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950" y="1809350"/>
            <a:ext cx="281975" cy="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7"/>
          <p:cNvSpPr txBox="1"/>
          <p:nvPr/>
        </p:nvSpPr>
        <p:spPr>
          <a:xfrm>
            <a:off x="2331887" y="2404475"/>
            <a:ext cx="104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Telemetry</a:t>
            </a:r>
            <a:endParaRPr sz="1000"/>
          </a:p>
        </p:txBody>
      </p:sp>
      <p:sp>
        <p:nvSpPr>
          <p:cNvPr id="924" name="Google Shape;924;p57"/>
          <p:cNvSpPr txBox="1"/>
          <p:nvPr/>
        </p:nvSpPr>
        <p:spPr>
          <a:xfrm>
            <a:off x="485925" y="677700"/>
            <a:ext cx="74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MURMEL Application Server consists of 4 main components</a:t>
            </a:r>
            <a:endParaRPr sz="1200"/>
          </a:p>
        </p:txBody>
      </p:sp>
      <p:sp>
        <p:nvSpPr>
          <p:cNvPr id="925" name="Google Shape;925;p57"/>
          <p:cNvSpPr/>
          <p:nvPr/>
        </p:nvSpPr>
        <p:spPr>
          <a:xfrm>
            <a:off x="3052200" y="1320075"/>
            <a:ext cx="3237900" cy="19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7"/>
          <p:cNvSpPr txBox="1"/>
          <p:nvPr/>
        </p:nvSpPr>
        <p:spPr>
          <a:xfrm>
            <a:off x="3119813" y="1434538"/>
            <a:ext cx="126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 End</a:t>
            </a:r>
            <a:endParaRPr/>
          </a:p>
        </p:txBody>
      </p:sp>
      <p:sp>
        <p:nvSpPr>
          <p:cNvPr id="927" name="Google Shape;927;p57"/>
          <p:cNvSpPr txBox="1"/>
          <p:nvPr/>
        </p:nvSpPr>
        <p:spPr>
          <a:xfrm>
            <a:off x="4858713" y="1434538"/>
            <a:ext cx="13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 End</a:t>
            </a:r>
            <a:endParaRPr/>
          </a:p>
        </p:txBody>
      </p:sp>
      <p:sp>
        <p:nvSpPr>
          <p:cNvPr id="928" name="Google Shape;928;p57"/>
          <p:cNvSpPr txBox="1"/>
          <p:nvPr/>
        </p:nvSpPr>
        <p:spPr>
          <a:xfrm>
            <a:off x="3119813" y="2618746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Server</a:t>
            </a:r>
            <a:endParaRPr sz="1000"/>
          </a:p>
        </p:txBody>
      </p:sp>
      <p:cxnSp>
        <p:nvCxnSpPr>
          <p:cNvPr id="929" name="Google Shape;929;p57"/>
          <p:cNvCxnSpPr/>
          <p:nvPr/>
        </p:nvCxnSpPr>
        <p:spPr>
          <a:xfrm>
            <a:off x="1525913" y="2846863"/>
            <a:ext cx="15012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30" name="Google Shape;930;p57"/>
          <p:cNvSpPr/>
          <p:nvPr/>
        </p:nvSpPr>
        <p:spPr>
          <a:xfrm>
            <a:off x="1698263" y="1992963"/>
            <a:ext cx="1267200" cy="30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TTN Application Server</a:t>
            </a:r>
            <a:endParaRPr sz="1000"/>
          </a:p>
        </p:txBody>
      </p:sp>
      <p:grpSp>
        <p:nvGrpSpPr>
          <p:cNvPr id="931" name="Google Shape;931;p57"/>
          <p:cNvGrpSpPr/>
          <p:nvPr/>
        </p:nvGrpSpPr>
        <p:grpSpPr>
          <a:xfrm>
            <a:off x="175600" y="3600650"/>
            <a:ext cx="2040313" cy="1262100"/>
            <a:chOff x="270188" y="2611800"/>
            <a:chExt cx="2040313" cy="1262100"/>
          </a:xfrm>
        </p:grpSpPr>
        <p:sp>
          <p:nvSpPr>
            <p:cNvPr id="932" name="Google Shape;932;p57"/>
            <p:cNvSpPr txBox="1"/>
            <p:nvPr/>
          </p:nvSpPr>
          <p:spPr>
            <a:xfrm>
              <a:off x="270188" y="2611800"/>
              <a:ext cx="20403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Communication Protocol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933" name="Google Shape;933;p57"/>
            <p:cNvSpPr txBox="1"/>
            <p:nvPr/>
          </p:nvSpPr>
          <p:spPr>
            <a:xfrm>
              <a:off x="270200" y="2919600"/>
              <a:ext cx="2040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/>
                <a:t>MQTT 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Lightweight communication protocol to handle telemetry data.</a:t>
              </a:r>
              <a:endParaRPr sz="1000"/>
            </a:p>
          </p:txBody>
        </p:sp>
      </p:grpSp>
      <p:cxnSp>
        <p:nvCxnSpPr>
          <p:cNvPr id="934" name="Google Shape;934;p57"/>
          <p:cNvCxnSpPr/>
          <p:nvPr/>
        </p:nvCxnSpPr>
        <p:spPr>
          <a:xfrm flipH="1" rot="10800000">
            <a:off x="1466538" y="2145675"/>
            <a:ext cx="1800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57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36" name="Google Shape;936;p57"/>
          <p:cNvSpPr/>
          <p:nvPr/>
        </p:nvSpPr>
        <p:spPr>
          <a:xfrm>
            <a:off x="163650" y="2504900"/>
            <a:ext cx="1209600" cy="73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node</a:t>
            </a:r>
            <a:endParaRPr sz="10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WS     node</a:t>
            </a:r>
            <a:endParaRPr sz="1000"/>
          </a:p>
        </p:txBody>
      </p:sp>
      <p:cxnSp>
        <p:nvCxnSpPr>
          <p:cNvPr id="937" name="Google Shape;937;p57"/>
          <p:cNvCxnSpPr>
            <a:stCxn id="930" idx="2"/>
          </p:cNvCxnSpPr>
          <p:nvPr/>
        </p:nvCxnSpPr>
        <p:spPr>
          <a:xfrm flipH="1" rot="-5400000">
            <a:off x="2455613" y="2177013"/>
            <a:ext cx="420000" cy="6675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8" name="Google Shape;9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91" y="2564264"/>
            <a:ext cx="534810" cy="12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Spielzeug enthält.&#10;&#10;Automatisch generierte Beschreibung" id="939" name="Google Shape;93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600" y="2781361"/>
            <a:ext cx="338678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57"/>
          <p:cNvSpPr txBox="1"/>
          <p:nvPr/>
        </p:nvSpPr>
        <p:spPr>
          <a:xfrm>
            <a:off x="4808601" y="2618750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Thingsboard Server</a:t>
            </a:r>
            <a:endParaRPr sz="1000"/>
          </a:p>
        </p:txBody>
      </p:sp>
      <p:sp>
        <p:nvSpPr>
          <p:cNvPr id="941" name="Google Shape;941;p57"/>
          <p:cNvSpPr/>
          <p:nvPr/>
        </p:nvSpPr>
        <p:spPr>
          <a:xfrm>
            <a:off x="6725734" y="2649650"/>
            <a:ext cx="1658400" cy="24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Visualization Service</a:t>
            </a:r>
            <a:endParaRPr sz="1000"/>
          </a:p>
        </p:txBody>
      </p:sp>
      <p:cxnSp>
        <p:nvCxnSpPr>
          <p:cNvPr id="942" name="Google Shape;942;p57"/>
          <p:cNvCxnSpPr/>
          <p:nvPr/>
        </p:nvCxnSpPr>
        <p:spPr>
          <a:xfrm>
            <a:off x="6327913" y="2770838"/>
            <a:ext cx="3600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43" name="Google Shape;943;p57"/>
          <p:cNvCxnSpPr/>
          <p:nvPr/>
        </p:nvCxnSpPr>
        <p:spPr>
          <a:xfrm>
            <a:off x="4540200" y="2770838"/>
            <a:ext cx="2520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4" name="Google Shape;944;p57"/>
          <p:cNvSpPr txBox="1"/>
          <p:nvPr/>
        </p:nvSpPr>
        <p:spPr>
          <a:xfrm>
            <a:off x="2391225" y="360065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Visualization Service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945" name="Google Shape;945;p57"/>
          <p:cNvSpPr txBox="1"/>
          <p:nvPr/>
        </p:nvSpPr>
        <p:spPr>
          <a:xfrm>
            <a:off x="2391238" y="3908450"/>
            <a:ext cx="204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Thingsboard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IoT Platform with dashboard feature supporting static and dynamic widgets to create UI.</a:t>
            </a:r>
            <a:endParaRPr sz="1000"/>
          </a:p>
        </p:txBody>
      </p:sp>
      <p:sp>
        <p:nvSpPr>
          <p:cNvPr id="946" name="Google Shape;946;p57"/>
          <p:cNvSpPr/>
          <p:nvPr/>
        </p:nvSpPr>
        <p:spPr>
          <a:xfrm>
            <a:off x="6740756" y="2140488"/>
            <a:ext cx="1658400" cy="24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Route Planning Service</a:t>
            </a:r>
            <a:endParaRPr sz="1000"/>
          </a:p>
        </p:txBody>
      </p:sp>
      <p:sp>
        <p:nvSpPr>
          <p:cNvPr id="947" name="Google Shape;947;p57"/>
          <p:cNvSpPr txBox="1"/>
          <p:nvPr/>
        </p:nvSpPr>
        <p:spPr>
          <a:xfrm>
            <a:off x="4532000" y="360065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Route Planning Service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948" name="Google Shape;948;p57"/>
          <p:cNvSpPr txBox="1"/>
          <p:nvPr/>
        </p:nvSpPr>
        <p:spPr>
          <a:xfrm>
            <a:off x="4532013" y="3908450"/>
            <a:ext cx="204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SUMO + WebSocket + HTTP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interface to push route update  to robots</a:t>
            </a:r>
            <a:endParaRPr sz="1000"/>
          </a:p>
        </p:txBody>
      </p:sp>
      <p:sp>
        <p:nvSpPr>
          <p:cNvPr id="949" name="Google Shape;949;p57"/>
          <p:cNvSpPr txBox="1"/>
          <p:nvPr/>
        </p:nvSpPr>
        <p:spPr>
          <a:xfrm>
            <a:off x="4808751" y="1951200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HTTP Server</a:t>
            </a:r>
            <a:endParaRPr sz="1000"/>
          </a:p>
        </p:txBody>
      </p:sp>
      <p:cxnSp>
        <p:nvCxnSpPr>
          <p:cNvPr id="950" name="Google Shape;950;p57"/>
          <p:cNvCxnSpPr/>
          <p:nvPr/>
        </p:nvCxnSpPr>
        <p:spPr>
          <a:xfrm>
            <a:off x="6335425" y="2191388"/>
            <a:ext cx="3600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51" name="Google Shape;951;p57"/>
          <p:cNvSpPr txBox="1"/>
          <p:nvPr/>
        </p:nvSpPr>
        <p:spPr>
          <a:xfrm>
            <a:off x="3119813" y="1951413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Sumo Server</a:t>
            </a:r>
            <a:endParaRPr sz="1000"/>
          </a:p>
        </p:txBody>
      </p:sp>
      <p:sp>
        <p:nvSpPr>
          <p:cNvPr id="952" name="Google Shape;952;p57"/>
          <p:cNvSpPr txBox="1"/>
          <p:nvPr/>
        </p:nvSpPr>
        <p:spPr>
          <a:xfrm>
            <a:off x="3119813" y="2952413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WebSocket Server</a:t>
            </a:r>
            <a:endParaRPr sz="1000"/>
          </a:p>
        </p:txBody>
      </p:sp>
      <p:cxnSp>
        <p:nvCxnSpPr>
          <p:cNvPr id="953" name="Google Shape;953;p57"/>
          <p:cNvCxnSpPr/>
          <p:nvPr/>
        </p:nvCxnSpPr>
        <p:spPr>
          <a:xfrm flipH="1">
            <a:off x="4664400" y="2112425"/>
            <a:ext cx="3600" cy="98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57"/>
          <p:cNvCxnSpPr/>
          <p:nvPr/>
        </p:nvCxnSpPr>
        <p:spPr>
          <a:xfrm>
            <a:off x="4540188" y="3104521"/>
            <a:ext cx="126000" cy="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5" name="Google Shape;955;p57"/>
          <p:cNvGrpSpPr/>
          <p:nvPr/>
        </p:nvGrpSpPr>
        <p:grpSpPr>
          <a:xfrm>
            <a:off x="1508763" y="2850463"/>
            <a:ext cx="1501200" cy="338700"/>
            <a:chOff x="1463413" y="2713200"/>
            <a:chExt cx="1501200" cy="338700"/>
          </a:xfrm>
        </p:grpSpPr>
        <p:cxnSp>
          <p:nvCxnSpPr>
            <p:cNvPr id="956" name="Google Shape;956;p57"/>
            <p:cNvCxnSpPr/>
            <p:nvPr/>
          </p:nvCxnSpPr>
          <p:spPr>
            <a:xfrm>
              <a:off x="1463413" y="3006800"/>
              <a:ext cx="1501200" cy="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957" name="Google Shape;957;p57"/>
            <p:cNvSpPr txBox="1"/>
            <p:nvPr/>
          </p:nvSpPr>
          <p:spPr>
            <a:xfrm>
              <a:off x="1986250" y="2713200"/>
              <a:ext cx="953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Route/video</a:t>
              </a:r>
              <a:endParaRPr sz="1000"/>
            </a:p>
          </p:txBody>
        </p:sp>
      </p:grpSp>
      <p:sp>
        <p:nvSpPr>
          <p:cNvPr id="958" name="Google Shape;958;p57"/>
          <p:cNvSpPr/>
          <p:nvPr/>
        </p:nvSpPr>
        <p:spPr>
          <a:xfrm>
            <a:off x="6740751" y="1841950"/>
            <a:ext cx="1658400" cy="24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Video Streaming Service</a:t>
            </a:r>
            <a:endParaRPr sz="1000"/>
          </a:p>
        </p:txBody>
      </p:sp>
      <p:sp>
        <p:nvSpPr>
          <p:cNvPr id="959" name="Google Shape;959;p57"/>
          <p:cNvSpPr txBox="1"/>
          <p:nvPr/>
        </p:nvSpPr>
        <p:spPr>
          <a:xfrm>
            <a:off x="6738925" y="360065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Video Streaming Service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960" name="Google Shape;960;p57"/>
          <p:cNvSpPr txBox="1"/>
          <p:nvPr/>
        </p:nvSpPr>
        <p:spPr>
          <a:xfrm>
            <a:off x="6738925" y="3908450"/>
            <a:ext cx="204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WebSocket + HTTP 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interface to access robots cameras</a:t>
            </a:r>
            <a:endParaRPr sz="1000"/>
          </a:p>
        </p:txBody>
      </p:sp>
      <p:cxnSp>
        <p:nvCxnSpPr>
          <p:cNvPr id="961" name="Google Shape;961;p57"/>
          <p:cNvCxnSpPr/>
          <p:nvPr/>
        </p:nvCxnSpPr>
        <p:spPr>
          <a:xfrm>
            <a:off x="6335425" y="2026913"/>
            <a:ext cx="3600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62" name="Google Shape;962;p57"/>
          <p:cNvCxnSpPr/>
          <p:nvPr/>
        </p:nvCxnSpPr>
        <p:spPr>
          <a:xfrm>
            <a:off x="4531100" y="2113321"/>
            <a:ext cx="126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57"/>
          <p:cNvCxnSpPr/>
          <p:nvPr/>
        </p:nvCxnSpPr>
        <p:spPr>
          <a:xfrm>
            <a:off x="4675375" y="2113321"/>
            <a:ext cx="126000" cy="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7"/>
          <p:cNvSpPr txBox="1"/>
          <p:nvPr/>
        </p:nvSpPr>
        <p:spPr>
          <a:xfrm>
            <a:off x="3119800" y="2285079"/>
            <a:ext cx="1404000" cy="30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Database Server</a:t>
            </a:r>
            <a:endParaRPr sz="1000"/>
          </a:p>
        </p:txBody>
      </p:sp>
      <p:sp>
        <p:nvSpPr>
          <p:cNvPr id="965" name="Google Shape;965;p57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MURMEL Application Server</a:t>
            </a:r>
            <a:endParaRPr/>
          </a:p>
        </p:txBody>
      </p:sp>
      <p:cxnSp>
        <p:nvCxnSpPr>
          <p:cNvPr id="966" name="Google Shape;966;p57"/>
          <p:cNvCxnSpPr/>
          <p:nvPr/>
        </p:nvCxnSpPr>
        <p:spPr>
          <a:xfrm>
            <a:off x="4531100" y="2438083"/>
            <a:ext cx="126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7" name="Google Shape;967;p57"/>
          <p:cNvSpPr/>
          <p:nvPr/>
        </p:nvSpPr>
        <p:spPr>
          <a:xfrm>
            <a:off x="163650" y="1703975"/>
            <a:ext cx="1209600" cy="59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Dustbin</a:t>
            </a:r>
            <a:endParaRPr sz="1000"/>
          </a:p>
        </p:txBody>
      </p:sp>
      <p:pic>
        <p:nvPicPr>
          <p:cNvPr id="968" name="Google Shape;96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400" y="1753090"/>
            <a:ext cx="384900" cy="239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969" name="Google Shape;96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950" y="1809350"/>
            <a:ext cx="281975" cy="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8"/>
          <p:cNvSpPr txBox="1"/>
          <p:nvPr>
            <p:ph idx="1" type="body"/>
          </p:nvPr>
        </p:nvSpPr>
        <p:spPr>
          <a:xfrm>
            <a:off x="516097" y="2859881"/>
            <a:ext cx="7147800" cy="38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</a:t>
            </a:r>
            <a:r>
              <a:rPr lang="de"/>
              <a:t>. Simulation</a:t>
            </a:r>
            <a:endParaRPr/>
          </a:p>
        </p:txBody>
      </p:sp>
      <p:sp>
        <p:nvSpPr>
          <p:cNvPr id="975" name="Google Shape;975;p58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9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 Sample Simulation of a MURMEL Application</a:t>
            </a:r>
            <a:endParaRPr/>
          </a:p>
        </p:txBody>
      </p:sp>
      <p:sp>
        <p:nvSpPr>
          <p:cNvPr id="981" name="Google Shape;981;p59"/>
          <p:cNvSpPr txBox="1"/>
          <p:nvPr/>
        </p:nvSpPr>
        <p:spPr>
          <a:xfrm>
            <a:off x="199183" y="755775"/>
            <a:ext cx="634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Simulation </a:t>
            </a:r>
            <a:r>
              <a:rPr lang="de" sz="1200"/>
              <a:t>environment</a:t>
            </a:r>
            <a:r>
              <a:rPr lang="de" sz="1200"/>
              <a:t> for a sample MURMEL </a:t>
            </a:r>
            <a:r>
              <a:rPr lang="de" sz="1200"/>
              <a:t>application</a:t>
            </a:r>
            <a:endParaRPr sz="1200"/>
          </a:p>
        </p:txBody>
      </p:sp>
      <p:sp>
        <p:nvSpPr>
          <p:cNvPr id="982" name="Google Shape;982;p59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83" name="Google Shape;983;p59"/>
          <p:cNvSpPr txBox="1"/>
          <p:nvPr/>
        </p:nvSpPr>
        <p:spPr>
          <a:xfrm>
            <a:off x="238425" y="1253050"/>
            <a:ext cx="1746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Components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SUMO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ROS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Python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Thingsboard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0"/>
          <p:cNvSpPr txBox="1"/>
          <p:nvPr/>
        </p:nvSpPr>
        <p:spPr>
          <a:xfrm>
            <a:off x="2096650" y="2966600"/>
            <a:ext cx="34011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0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 Sample Simulation of a MURMEL Application</a:t>
            </a:r>
            <a:endParaRPr/>
          </a:p>
        </p:txBody>
      </p:sp>
      <p:sp>
        <p:nvSpPr>
          <p:cNvPr id="990" name="Google Shape;990;p60"/>
          <p:cNvSpPr txBox="1"/>
          <p:nvPr/>
        </p:nvSpPr>
        <p:spPr>
          <a:xfrm>
            <a:off x="199183" y="755775"/>
            <a:ext cx="634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Simulation environment for a sample MURMEL application</a:t>
            </a:r>
            <a:endParaRPr sz="1200"/>
          </a:p>
        </p:txBody>
      </p:sp>
      <p:sp>
        <p:nvSpPr>
          <p:cNvPr id="991" name="Google Shape;991;p60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92" name="Google Shape;992;p60"/>
          <p:cNvSpPr txBox="1"/>
          <p:nvPr/>
        </p:nvSpPr>
        <p:spPr>
          <a:xfrm>
            <a:off x="238425" y="1253050"/>
            <a:ext cx="1746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Components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SUMO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ROS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Python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Thingsboard</a:t>
            </a:r>
            <a:endParaRPr/>
          </a:p>
        </p:txBody>
      </p:sp>
      <p:sp>
        <p:nvSpPr>
          <p:cNvPr id="993" name="Google Shape;993;p60"/>
          <p:cNvSpPr txBox="1"/>
          <p:nvPr/>
        </p:nvSpPr>
        <p:spPr>
          <a:xfrm>
            <a:off x="2096650" y="1830000"/>
            <a:ext cx="15006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SUMO</a:t>
            </a:r>
            <a:endParaRPr/>
          </a:p>
        </p:txBody>
      </p:sp>
      <p:cxnSp>
        <p:nvCxnSpPr>
          <p:cNvPr id="994" name="Google Shape;994;p60"/>
          <p:cNvCxnSpPr/>
          <p:nvPr/>
        </p:nvCxnSpPr>
        <p:spPr>
          <a:xfrm>
            <a:off x="2846950" y="2265250"/>
            <a:ext cx="0" cy="6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5" name="Google Shape;995;p60"/>
          <p:cNvSpPr txBox="1"/>
          <p:nvPr/>
        </p:nvSpPr>
        <p:spPr>
          <a:xfrm>
            <a:off x="2152750" y="2902400"/>
            <a:ext cx="138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Route Coordinates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Dustbin Coordinates</a:t>
            </a:r>
            <a:endParaRPr sz="1000"/>
          </a:p>
        </p:txBody>
      </p:sp>
      <p:sp>
        <p:nvSpPr>
          <p:cNvPr id="996" name="Google Shape;996;p60"/>
          <p:cNvSpPr txBox="1"/>
          <p:nvPr/>
        </p:nvSpPr>
        <p:spPr>
          <a:xfrm>
            <a:off x="3046925" y="4133950"/>
            <a:ext cx="46455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Thingsboard</a:t>
            </a:r>
            <a:endParaRPr/>
          </a:p>
        </p:txBody>
      </p:sp>
      <p:sp>
        <p:nvSpPr>
          <p:cNvPr id="997" name="Google Shape;997;p60"/>
          <p:cNvSpPr txBox="1"/>
          <p:nvPr/>
        </p:nvSpPr>
        <p:spPr>
          <a:xfrm>
            <a:off x="2096575" y="2966600"/>
            <a:ext cx="15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 </a:t>
            </a:r>
            <a:endParaRPr/>
          </a:p>
        </p:txBody>
      </p:sp>
      <p:sp>
        <p:nvSpPr>
          <p:cNvPr id="998" name="Google Shape;998;p60"/>
          <p:cNvSpPr txBox="1"/>
          <p:nvPr/>
        </p:nvSpPr>
        <p:spPr>
          <a:xfrm>
            <a:off x="3997200" y="2902400"/>
            <a:ext cx="150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MQTT, WebSocket and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Camera connections</a:t>
            </a:r>
            <a:endParaRPr sz="1000"/>
          </a:p>
        </p:txBody>
      </p:sp>
      <p:sp>
        <p:nvSpPr>
          <p:cNvPr id="999" name="Google Shape;999;p60"/>
          <p:cNvSpPr txBox="1"/>
          <p:nvPr/>
        </p:nvSpPr>
        <p:spPr>
          <a:xfrm>
            <a:off x="3997200" y="1830000"/>
            <a:ext cx="15006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ROS</a:t>
            </a:r>
            <a:endParaRPr/>
          </a:p>
        </p:txBody>
      </p:sp>
      <p:cxnSp>
        <p:nvCxnSpPr>
          <p:cNvPr id="1000" name="Google Shape;1000;p60"/>
          <p:cNvCxnSpPr/>
          <p:nvPr/>
        </p:nvCxnSpPr>
        <p:spPr>
          <a:xfrm>
            <a:off x="4747500" y="2249875"/>
            <a:ext cx="0" cy="6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1" name="Google Shape;1001;p60"/>
          <p:cNvSpPr/>
          <p:nvPr/>
        </p:nvSpPr>
        <p:spPr>
          <a:xfrm>
            <a:off x="3676140" y="3046250"/>
            <a:ext cx="242100" cy="240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0"/>
          <p:cNvSpPr txBox="1"/>
          <p:nvPr/>
        </p:nvSpPr>
        <p:spPr>
          <a:xfrm>
            <a:off x="3046925" y="2571750"/>
            <a:ext cx="15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Python</a:t>
            </a:r>
            <a:endParaRPr/>
          </a:p>
        </p:txBody>
      </p:sp>
      <p:cxnSp>
        <p:nvCxnSpPr>
          <p:cNvPr id="1003" name="Google Shape;1003;p60"/>
          <p:cNvCxnSpPr/>
          <p:nvPr/>
        </p:nvCxnSpPr>
        <p:spPr>
          <a:xfrm>
            <a:off x="3797225" y="3417225"/>
            <a:ext cx="0" cy="6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04" name="Google Shape;1004;p60"/>
          <p:cNvSpPr txBox="1"/>
          <p:nvPr/>
        </p:nvSpPr>
        <p:spPr>
          <a:xfrm>
            <a:off x="2096575" y="1380725"/>
            <a:ext cx="65442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Simulation Architecture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05" name="Google Shape;1005;p60"/>
          <p:cNvSpPr txBox="1"/>
          <p:nvPr/>
        </p:nvSpPr>
        <p:spPr>
          <a:xfrm>
            <a:off x="5897750" y="1830000"/>
            <a:ext cx="2742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MURMEL Application Server</a:t>
            </a:r>
            <a:endParaRPr/>
          </a:p>
        </p:txBody>
      </p:sp>
      <p:cxnSp>
        <p:nvCxnSpPr>
          <p:cNvPr id="1006" name="Google Shape;1006;p60"/>
          <p:cNvCxnSpPr/>
          <p:nvPr/>
        </p:nvCxnSpPr>
        <p:spPr>
          <a:xfrm>
            <a:off x="7269200" y="2265250"/>
            <a:ext cx="0" cy="6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7" name="Google Shape;1007;p60"/>
          <p:cNvSpPr txBox="1"/>
          <p:nvPr/>
        </p:nvSpPr>
        <p:spPr>
          <a:xfrm>
            <a:off x="6200000" y="2935775"/>
            <a:ext cx="197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HTTP and WebSocket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Servers</a:t>
            </a:r>
            <a:endParaRPr sz="1000"/>
          </a:p>
        </p:txBody>
      </p:sp>
      <p:cxnSp>
        <p:nvCxnSpPr>
          <p:cNvPr id="1008" name="Google Shape;1008;p60"/>
          <p:cNvCxnSpPr/>
          <p:nvPr/>
        </p:nvCxnSpPr>
        <p:spPr>
          <a:xfrm>
            <a:off x="7269200" y="3386475"/>
            <a:ext cx="0" cy="6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09" name="Google Shape;1009;p60"/>
          <p:cNvSpPr txBox="1"/>
          <p:nvPr/>
        </p:nvSpPr>
        <p:spPr>
          <a:xfrm>
            <a:off x="6518900" y="2958913"/>
            <a:ext cx="15006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1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 Sample Simulation of a MURMEL Application</a:t>
            </a:r>
            <a:endParaRPr/>
          </a:p>
        </p:txBody>
      </p:sp>
      <p:sp>
        <p:nvSpPr>
          <p:cNvPr id="1015" name="Google Shape;1015;p61"/>
          <p:cNvSpPr txBox="1"/>
          <p:nvPr/>
        </p:nvSpPr>
        <p:spPr>
          <a:xfrm>
            <a:off x="199183" y="755775"/>
            <a:ext cx="634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Dashboard layout for a sample MURMEL operation consists of two robots.</a:t>
            </a:r>
            <a:endParaRPr sz="1200"/>
          </a:p>
        </p:txBody>
      </p:sp>
      <p:pic>
        <p:nvPicPr>
          <p:cNvPr id="1016" name="Google Shape;1016;p61"/>
          <p:cNvPicPr preferRelativeResize="0"/>
          <p:nvPr/>
        </p:nvPicPr>
        <p:blipFill rotWithShape="1">
          <a:blip r:embed="rId3">
            <a:alphaModFix/>
          </a:blip>
          <a:srcRect b="10335" l="0" r="0" t="10644"/>
          <a:stretch/>
        </p:blipFill>
        <p:spPr>
          <a:xfrm>
            <a:off x="233425" y="1125075"/>
            <a:ext cx="7073352" cy="34932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7" name="Google Shape;1017;p61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18" name="Google Shape;1018;p61"/>
          <p:cNvSpPr txBox="1"/>
          <p:nvPr/>
        </p:nvSpPr>
        <p:spPr>
          <a:xfrm>
            <a:off x="7418975" y="11219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2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24" name="Google Shape;1024;p62"/>
          <p:cNvSpPr txBox="1"/>
          <p:nvPr/>
        </p:nvSpPr>
        <p:spPr>
          <a:xfrm>
            <a:off x="106125" y="787988"/>
            <a:ext cx="794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</a:t>
            </a:r>
            <a:r>
              <a:rPr lang="de"/>
              <a:t>he </a:t>
            </a:r>
            <a:r>
              <a:rPr lang="de"/>
              <a:t>resulting</a:t>
            </a:r>
            <a:r>
              <a:rPr lang="de"/>
              <a:t> MURMEL communication network consists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4G based robot connections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LoRaWAN based dustbin connections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MURMEL Application Server</a:t>
            </a:r>
            <a:endParaRPr/>
          </a:p>
        </p:txBody>
      </p:sp>
      <p:sp>
        <p:nvSpPr>
          <p:cNvPr id="1025" name="Google Shape;1025;p62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6</a:t>
            </a:r>
            <a:r>
              <a:rPr lang="de"/>
              <a:t>. Conclusion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3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31" name="Google Shape;1031;p63"/>
          <p:cNvSpPr txBox="1"/>
          <p:nvPr/>
        </p:nvSpPr>
        <p:spPr>
          <a:xfrm>
            <a:off x="106125" y="787988"/>
            <a:ext cx="794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resulting MURMEL communication network consists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4G based robot connections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LoRaWAN based dustbin connections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MURMEL Application Server</a:t>
            </a:r>
            <a:endParaRPr/>
          </a:p>
        </p:txBody>
      </p:sp>
      <p:sp>
        <p:nvSpPr>
          <p:cNvPr id="1032" name="Google Shape;1032;p63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6. Conclusion</a:t>
            </a:r>
            <a:endParaRPr/>
          </a:p>
        </p:txBody>
      </p:sp>
      <p:cxnSp>
        <p:nvCxnSpPr>
          <p:cNvPr id="1033" name="Google Shape;1033;p63"/>
          <p:cNvCxnSpPr/>
          <p:nvPr/>
        </p:nvCxnSpPr>
        <p:spPr>
          <a:xfrm>
            <a:off x="4748025" y="3340496"/>
            <a:ext cx="126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4" name="Google Shape;1034;p63"/>
          <p:cNvSpPr/>
          <p:nvPr/>
        </p:nvSpPr>
        <p:spPr>
          <a:xfrm>
            <a:off x="6926563" y="3868025"/>
            <a:ext cx="2047500" cy="33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BSR Application Server</a:t>
            </a:r>
            <a:endParaRPr sz="1200"/>
          </a:p>
        </p:txBody>
      </p:sp>
      <p:sp>
        <p:nvSpPr>
          <p:cNvPr id="1035" name="Google Shape;1035;p63"/>
          <p:cNvSpPr txBox="1"/>
          <p:nvPr/>
        </p:nvSpPr>
        <p:spPr>
          <a:xfrm>
            <a:off x="2133984" y="3482124"/>
            <a:ext cx="36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4G</a:t>
            </a:r>
            <a:endParaRPr sz="1200"/>
          </a:p>
        </p:txBody>
      </p:sp>
      <p:pic>
        <p:nvPicPr>
          <p:cNvPr id="1036" name="Google Shape;103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6212" y="3904626"/>
            <a:ext cx="299694" cy="2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63"/>
          <p:cNvSpPr txBox="1"/>
          <p:nvPr/>
        </p:nvSpPr>
        <p:spPr>
          <a:xfrm>
            <a:off x="1450163" y="2310173"/>
            <a:ext cx="838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LoRaWAN</a:t>
            </a:r>
            <a:endParaRPr sz="1200"/>
          </a:p>
        </p:txBody>
      </p:sp>
      <p:sp>
        <p:nvSpPr>
          <p:cNvPr id="1038" name="Google Shape;1038;p63"/>
          <p:cNvSpPr/>
          <p:nvPr/>
        </p:nvSpPr>
        <p:spPr>
          <a:xfrm>
            <a:off x="1396869" y="3734800"/>
            <a:ext cx="18426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63"/>
          <p:cNvSpPr/>
          <p:nvPr/>
        </p:nvSpPr>
        <p:spPr>
          <a:xfrm>
            <a:off x="6541835" y="2489100"/>
            <a:ext cx="2997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0" name="Google Shape;1040;p63"/>
          <p:cNvGrpSpPr/>
          <p:nvPr/>
        </p:nvGrpSpPr>
        <p:grpSpPr>
          <a:xfrm>
            <a:off x="6921435" y="2215692"/>
            <a:ext cx="1058363" cy="706715"/>
            <a:chOff x="2966601" y="1471339"/>
            <a:chExt cx="6258799" cy="3915321"/>
          </a:xfrm>
        </p:grpSpPr>
        <p:pic>
          <p:nvPicPr>
            <p:cNvPr id="1041" name="Google Shape;1041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6601" y="1471339"/>
              <a:ext cx="6258799" cy="3915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5090" y="1828801"/>
              <a:ext cx="5750101" cy="34325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3" name="Google Shape;1043;p63"/>
          <p:cNvGrpSpPr/>
          <p:nvPr/>
        </p:nvGrpSpPr>
        <p:grpSpPr>
          <a:xfrm>
            <a:off x="7979777" y="2228575"/>
            <a:ext cx="971100" cy="570664"/>
            <a:chOff x="7984664" y="1658675"/>
            <a:chExt cx="971100" cy="570664"/>
          </a:xfrm>
        </p:grpSpPr>
        <p:sp>
          <p:nvSpPr>
            <p:cNvPr id="1044" name="Google Shape;1044;p63"/>
            <p:cNvSpPr txBox="1"/>
            <p:nvPr/>
          </p:nvSpPr>
          <p:spPr>
            <a:xfrm>
              <a:off x="7984664" y="1952439"/>
              <a:ext cx="9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Operator 1</a:t>
              </a:r>
              <a:endParaRPr sz="1200"/>
            </a:p>
          </p:txBody>
        </p:sp>
        <p:pic>
          <p:nvPicPr>
            <p:cNvPr id="1045" name="Google Shape;1045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80089" y="1691325"/>
              <a:ext cx="230696" cy="242499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50"/>
                </a:srgbClr>
              </a:outerShdw>
            </a:effectLst>
          </p:spPr>
        </p:pic>
        <p:pic>
          <p:nvPicPr>
            <p:cNvPr id="1046" name="Google Shape;1046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8026150" y="1658675"/>
              <a:ext cx="521075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7" name="Google Shape;1047;p63"/>
          <p:cNvSpPr/>
          <p:nvPr/>
        </p:nvSpPr>
        <p:spPr>
          <a:xfrm>
            <a:off x="2328813" y="2349750"/>
            <a:ext cx="586500" cy="43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TTN</a:t>
            </a:r>
            <a:endParaRPr sz="1200"/>
          </a:p>
        </p:txBody>
      </p:sp>
      <p:sp>
        <p:nvSpPr>
          <p:cNvPr id="1048" name="Google Shape;1048;p63"/>
          <p:cNvSpPr/>
          <p:nvPr/>
        </p:nvSpPr>
        <p:spPr>
          <a:xfrm>
            <a:off x="3274263" y="2209325"/>
            <a:ext cx="3237900" cy="19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3"/>
          <p:cNvSpPr txBox="1"/>
          <p:nvPr/>
        </p:nvSpPr>
        <p:spPr>
          <a:xfrm>
            <a:off x="3341875" y="2323788"/>
            <a:ext cx="126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 End</a:t>
            </a:r>
            <a:endParaRPr/>
          </a:p>
        </p:txBody>
      </p:sp>
      <p:sp>
        <p:nvSpPr>
          <p:cNvPr id="1050" name="Google Shape;1050;p63"/>
          <p:cNvSpPr txBox="1"/>
          <p:nvPr/>
        </p:nvSpPr>
        <p:spPr>
          <a:xfrm>
            <a:off x="5080775" y="2323788"/>
            <a:ext cx="13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 End</a:t>
            </a:r>
            <a:endParaRPr/>
          </a:p>
        </p:txBody>
      </p:sp>
      <p:sp>
        <p:nvSpPr>
          <p:cNvPr id="1051" name="Google Shape;1051;p63"/>
          <p:cNvSpPr txBox="1"/>
          <p:nvPr/>
        </p:nvSpPr>
        <p:spPr>
          <a:xfrm>
            <a:off x="3341875" y="3507996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Server</a:t>
            </a:r>
            <a:endParaRPr sz="1000"/>
          </a:p>
        </p:txBody>
      </p:sp>
      <p:sp>
        <p:nvSpPr>
          <p:cNvPr id="1052" name="Google Shape;1052;p63"/>
          <p:cNvSpPr txBox="1"/>
          <p:nvPr/>
        </p:nvSpPr>
        <p:spPr>
          <a:xfrm>
            <a:off x="5030664" y="3508000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Thingsboard Server</a:t>
            </a:r>
            <a:endParaRPr sz="1000"/>
          </a:p>
        </p:txBody>
      </p:sp>
      <p:cxnSp>
        <p:nvCxnSpPr>
          <p:cNvPr id="1053" name="Google Shape;1053;p63"/>
          <p:cNvCxnSpPr/>
          <p:nvPr/>
        </p:nvCxnSpPr>
        <p:spPr>
          <a:xfrm>
            <a:off x="4762263" y="3660088"/>
            <a:ext cx="2520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63"/>
          <p:cNvSpPr txBox="1"/>
          <p:nvPr/>
        </p:nvSpPr>
        <p:spPr>
          <a:xfrm>
            <a:off x="5030814" y="2840450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HTTP Server</a:t>
            </a:r>
            <a:endParaRPr sz="1000"/>
          </a:p>
        </p:txBody>
      </p:sp>
      <p:sp>
        <p:nvSpPr>
          <p:cNvPr id="1055" name="Google Shape;1055;p63"/>
          <p:cNvSpPr txBox="1"/>
          <p:nvPr/>
        </p:nvSpPr>
        <p:spPr>
          <a:xfrm>
            <a:off x="3341875" y="2840663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Sumo Server</a:t>
            </a:r>
            <a:endParaRPr sz="1000"/>
          </a:p>
        </p:txBody>
      </p:sp>
      <p:sp>
        <p:nvSpPr>
          <p:cNvPr id="1056" name="Google Shape;1056;p63"/>
          <p:cNvSpPr txBox="1"/>
          <p:nvPr/>
        </p:nvSpPr>
        <p:spPr>
          <a:xfrm>
            <a:off x="3341875" y="3841663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WebSocket Server</a:t>
            </a:r>
            <a:endParaRPr sz="1000"/>
          </a:p>
        </p:txBody>
      </p:sp>
      <p:cxnSp>
        <p:nvCxnSpPr>
          <p:cNvPr id="1057" name="Google Shape;1057;p63"/>
          <p:cNvCxnSpPr/>
          <p:nvPr/>
        </p:nvCxnSpPr>
        <p:spPr>
          <a:xfrm flipH="1">
            <a:off x="4886463" y="3001675"/>
            <a:ext cx="3600" cy="98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63"/>
          <p:cNvCxnSpPr/>
          <p:nvPr/>
        </p:nvCxnSpPr>
        <p:spPr>
          <a:xfrm>
            <a:off x="4762250" y="3993771"/>
            <a:ext cx="126000" cy="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63"/>
          <p:cNvCxnSpPr/>
          <p:nvPr/>
        </p:nvCxnSpPr>
        <p:spPr>
          <a:xfrm>
            <a:off x="4753163" y="3002571"/>
            <a:ext cx="1260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63"/>
          <p:cNvCxnSpPr/>
          <p:nvPr/>
        </p:nvCxnSpPr>
        <p:spPr>
          <a:xfrm>
            <a:off x="4897438" y="3002571"/>
            <a:ext cx="126000" cy="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1" name="Google Shape;1061;p63"/>
          <p:cNvSpPr txBox="1"/>
          <p:nvPr/>
        </p:nvSpPr>
        <p:spPr>
          <a:xfrm>
            <a:off x="3341863" y="3174329"/>
            <a:ext cx="1404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Database Server</a:t>
            </a:r>
            <a:endParaRPr sz="1000"/>
          </a:p>
        </p:txBody>
      </p:sp>
      <p:sp>
        <p:nvSpPr>
          <p:cNvPr id="1062" name="Google Shape;1062;p63"/>
          <p:cNvSpPr/>
          <p:nvPr/>
        </p:nvSpPr>
        <p:spPr>
          <a:xfrm>
            <a:off x="1390106" y="2533214"/>
            <a:ext cx="9387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63"/>
          <p:cNvSpPr/>
          <p:nvPr/>
        </p:nvSpPr>
        <p:spPr>
          <a:xfrm>
            <a:off x="2944935" y="2533225"/>
            <a:ext cx="2997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63"/>
          <p:cNvSpPr/>
          <p:nvPr/>
        </p:nvSpPr>
        <p:spPr>
          <a:xfrm>
            <a:off x="6546985" y="3315263"/>
            <a:ext cx="2997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5" name="Google Shape;1065;p63"/>
          <p:cNvGrpSpPr/>
          <p:nvPr/>
        </p:nvGrpSpPr>
        <p:grpSpPr>
          <a:xfrm>
            <a:off x="6926585" y="3041854"/>
            <a:ext cx="1058363" cy="706715"/>
            <a:chOff x="2966601" y="1471339"/>
            <a:chExt cx="6258799" cy="3915321"/>
          </a:xfrm>
        </p:grpSpPr>
        <p:pic>
          <p:nvPicPr>
            <p:cNvPr id="1066" name="Google Shape;1066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6601" y="1471339"/>
              <a:ext cx="6258799" cy="3915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5090" y="1828801"/>
              <a:ext cx="5750101" cy="34325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8" name="Google Shape;1068;p63"/>
          <p:cNvGrpSpPr/>
          <p:nvPr/>
        </p:nvGrpSpPr>
        <p:grpSpPr>
          <a:xfrm>
            <a:off x="7984927" y="3054738"/>
            <a:ext cx="971100" cy="570664"/>
            <a:chOff x="7984664" y="1658675"/>
            <a:chExt cx="971100" cy="570664"/>
          </a:xfrm>
        </p:grpSpPr>
        <p:sp>
          <p:nvSpPr>
            <p:cNvPr id="1069" name="Google Shape;1069;p63"/>
            <p:cNvSpPr txBox="1"/>
            <p:nvPr/>
          </p:nvSpPr>
          <p:spPr>
            <a:xfrm>
              <a:off x="7984664" y="1952439"/>
              <a:ext cx="9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Operator 2</a:t>
              </a:r>
              <a:endParaRPr sz="1200"/>
            </a:p>
          </p:txBody>
        </p:sp>
        <p:pic>
          <p:nvPicPr>
            <p:cNvPr id="1070" name="Google Shape;1070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80089" y="1691325"/>
              <a:ext cx="230696" cy="242499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50"/>
                </a:srgbClr>
              </a:outerShdw>
            </a:effectLst>
          </p:spPr>
        </p:pic>
        <p:pic>
          <p:nvPicPr>
            <p:cNvPr id="1071" name="Google Shape;1071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8026150" y="1658675"/>
              <a:ext cx="521075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2" name="Google Shape;1072;p63"/>
          <p:cNvSpPr/>
          <p:nvPr/>
        </p:nvSpPr>
        <p:spPr>
          <a:xfrm>
            <a:off x="6569535" y="3988063"/>
            <a:ext cx="2997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63"/>
          <p:cNvSpPr txBox="1"/>
          <p:nvPr/>
        </p:nvSpPr>
        <p:spPr>
          <a:xfrm>
            <a:off x="3274275" y="1831663"/>
            <a:ext cx="32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MURMEL Application Server</a:t>
            </a:r>
            <a:endParaRPr/>
          </a:p>
        </p:txBody>
      </p:sp>
      <p:grpSp>
        <p:nvGrpSpPr>
          <p:cNvPr id="1074" name="Google Shape;1074;p63"/>
          <p:cNvGrpSpPr/>
          <p:nvPr/>
        </p:nvGrpSpPr>
        <p:grpSpPr>
          <a:xfrm>
            <a:off x="152475" y="3409063"/>
            <a:ext cx="1209600" cy="738900"/>
            <a:chOff x="138450" y="3514388"/>
            <a:chExt cx="1209600" cy="738900"/>
          </a:xfrm>
        </p:grpSpPr>
        <p:sp>
          <p:nvSpPr>
            <p:cNvPr id="1075" name="Google Shape;1075;p63"/>
            <p:cNvSpPr/>
            <p:nvPr/>
          </p:nvSpPr>
          <p:spPr>
            <a:xfrm>
              <a:off x="138450" y="3514388"/>
              <a:ext cx="1209600" cy="738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MQTT node</a:t>
              </a:r>
              <a:endParaRPr sz="1000"/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WS     node</a:t>
              </a:r>
              <a:endParaRPr sz="1000"/>
            </a:p>
          </p:txBody>
        </p:sp>
        <p:pic>
          <p:nvPicPr>
            <p:cNvPr id="1076" name="Google Shape;1076;p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9291" y="3573751"/>
              <a:ext cx="534810" cy="12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in Bild, das Spielzeug enthält.&#10;&#10;Automatisch generierte Beschreibung" id="1077" name="Google Shape;1077;p6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0400" y="3649136"/>
              <a:ext cx="338678" cy="33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8" name="Google Shape;1078;p63"/>
          <p:cNvGrpSpPr/>
          <p:nvPr/>
        </p:nvGrpSpPr>
        <p:grpSpPr>
          <a:xfrm>
            <a:off x="152475" y="2289188"/>
            <a:ext cx="1209600" cy="596700"/>
            <a:chOff x="138450" y="2713463"/>
            <a:chExt cx="1209600" cy="596700"/>
          </a:xfrm>
        </p:grpSpPr>
        <p:sp>
          <p:nvSpPr>
            <p:cNvPr id="1079" name="Google Shape;1079;p63"/>
            <p:cNvSpPr/>
            <p:nvPr/>
          </p:nvSpPr>
          <p:spPr>
            <a:xfrm>
              <a:off x="138450" y="2713463"/>
              <a:ext cx="1209600" cy="596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Dustbin</a:t>
              </a:r>
              <a:endParaRPr sz="1000"/>
            </a:p>
          </p:txBody>
        </p:sp>
        <p:pic>
          <p:nvPicPr>
            <p:cNvPr id="1080" name="Google Shape;1080;p6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29200" y="2762577"/>
              <a:ext cx="384900" cy="23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4 trash bins free image | Peakpx" id="1081" name="Google Shape;1081;p6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78775" y="2801825"/>
              <a:ext cx="281975" cy="4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2" name="Google Shape;1082;p63"/>
          <p:cNvSpPr/>
          <p:nvPr/>
        </p:nvSpPr>
        <p:spPr>
          <a:xfrm>
            <a:off x="6921427" y="4510300"/>
            <a:ext cx="1711200" cy="15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63"/>
          <p:cNvSpPr txBox="1"/>
          <p:nvPr/>
        </p:nvSpPr>
        <p:spPr>
          <a:xfrm>
            <a:off x="6860275" y="4261775"/>
            <a:ext cx="218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Backhaul Internet Connection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4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6. Future Work</a:t>
            </a:r>
            <a:endParaRPr/>
          </a:p>
        </p:txBody>
      </p:sp>
      <p:sp>
        <p:nvSpPr>
          <p:cNvPr id="1089" name="Google Shape;1089;p64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90" name="Google Shape;1090;p64"/>
          <p:cNvSpPr txBox="1"/>
          <p:nvPr/>
        </p:nvSpPr>
        <p:spPr>
          <a:xfrm>
            <a:off x="322575" y="904575"/>
            <a:ext cx="519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Improvements of the system can be still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LoRaWAN coverage in Berlin is still not 100%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No signal in Ernst Reuter Platz.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More TTN Gateways are needed to be installed.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5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6. Future Work</a:t>
            </a:r>
            <a:endParaRPr/>
          </a:p>
        </p:txBody>
      </p:sp>
      <p:sp>
        <p:nvSpPr>
          <p:cNvPr id="1096" name="Google Shape;1096;p65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97" name="Google Shape;1097;p65"/>
          <p:cNvSpPr txBox="1"/>
          <p:nvPr/>
        </p:nvSpPr>
        <p:spPr>
          <a:xfrm>
            <a:off x="322575" y="904575"/>
            <a:ext cx="7538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Improvements of the system can be still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LoRaWAN coverage in Berlin is still not 100%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No signal in Ernst Reuter Platz.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More TTN Gateways are needed to be installed.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I</a:t>
            </a:r>
            <a:r>
              <a:rPr lang="de"/>
              <a:t>ntegration of Route Planning Algorithm with backend is needed.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Introduction</a:t>
            </a:r>
            <a:endParaRPr/>
          </a:p>
        </p:txBody>
      </p:sp>
      <p:sp>
        <p:nvSpPr>
          <p:cNvPr id="101" name="Google Shape;101;p12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02" name="Google Shape;102;p12"/>
          <p:cNvPicPr preferRelativeResize="0"/>
          <p:nvPr/>
        </p:nvPicPr>
        <p:blipFill rotWithShape="1">
          <a:blip r:embed="rId3">
            <a:alphaModFix/>
          </a:blip>
          <a:srcRect b="11778" l="0" r="0" t="40300"/>
          <a:stretch/>
        </p:blipFill>
        <p:spPr>
          <a:xfrm>
            <a:off x="231425" y="1324125"/>
            <a:ext cx="5330198" cy="15963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in Bild, das Spielzeug enthält.&#10;&#10;Automatisch generierte Beschreibung" id="103" name="Google Shape;10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7525" y="2291345"/>
            <a:ext cx="282016" cy="2819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in Bild, das Spielzeug enthält.&#10;&#10;Automatisch generierte Beschreibung" id="104" name="Google Shape;10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4475" y="1421470"/>
            <a:ext cx="282016" cy="2819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in Bild, das Spielzeug enthält.&#10;&#10;Automatisch generierte Beschreibung" id="105" name="Google Shape;10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8100" y="2009345"/>
            <a:ext cx="282016" cy="2819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4 trash bins free image | Peakpx" id="106" name="Google Shape;10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6450" y="1471526"/>
            <a:ext cx="211217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107" name="Google Shape;10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3550" y="2225851"/>
            <a:ext cx="211218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108" name="Google Shape;10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7925" y="1709151"/>
            <a:ext cx="211218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109" name="Google Shape;10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0100" y="2430751"/>
            <a:ext cx="211217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110" name="Google Shape;11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6175" y="1981301"/>
            <a:ext cx="211217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111" name="Google Shape;11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4288" y="1388476"/>
            <a:ext cx="211217" cy="2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 txBox="1"/>
          <p:nvPr/>
        </p:nvSpPr>
        <p:spPr>
          <a:xfrm>
            <a:off x="5765550" y="1329375"/>
            <a:ext cx="3269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 A fleet of robots requires coordination and communication for operational planning.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Smart dustbins require communication modules </a:t>
            </a:r>
            <a:endParaRPr sz="1200"/>
          </a:p>
        </p:txBody>
      </p:sp>
      <p:sp>
        <p:nvSpPr>
          <p:cNvPr id="113" name="Google Shape;113;p12"/>
          <p:cNvSpPr txBox="1"/>
          <p:nvPr/>
        </p:nvSpPr>
        <p:spPr>
          <a:xfrm>
            <a:off x="231425" y="960075"/>
            <a:ext cx="533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Current state: Self driving capable robot on a given route.</a:t>
            </a:r>
            <a:endParaRPr sz="1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6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6. Future Work</a:t>
            </a:r>
            <a:endParaRPr/>
          </a:p>
        </p:txBody>
      </p:sp>
      <p:sp>
        <p:nvSpPr>
          <p:cNvPr id="1103" name="Google Shape;1103;p66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04" name="Google Shape;1104;p66"/>
          <p:cNvSpPr txBox="1"/>
          <p:nvPr/>
        </p:nvSpPr>
        <p:spPr>
          <a:xfrm>
            <a:off x="322575" y="904575"/>
            <a:ext cx="7538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Improvements of the system can be still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LoRaWAN coverage in Berlin is still not 100%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No signal in Ernst Reuter Platz.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More TTN Gateways are needed to be installed.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Integration of Route Planning Algorithm with backend is needed.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In detail analysis of cyber security aspects of the network is required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Transportation layer is encrypted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Client and Server side measurements are missing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7"/>
          <p:cNvSpPr txBox="1"/>
          <p:nvPr>
            <p:ph type="title"/>
          </p:nvPr>
        </p:nvSpPr>
        <p:spPr>
          <a:xfrm>
            <a:off x="106136" y="369078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Sources</a:t>
            </a:r>
            <a:endParaRPr/>
          </a:p>
        </p:txBody>
      </p:sp>
      <p:sp>
        <p:nvSpPr>
          <p:cNvPr id="1110" name="Google Shape;1110;p67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11" name="Google Shape;1111;p67"/>
          <p:cNvSpPr txBox="1"/>
          <p:nvPr/>
        </p:nvSpPr>
        <p:spPr>
          <a:xfrm>
            <a:off x="106125" y="743300"/>
            <a:ext cx="8232300" cy="4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https://www.technologiestiftung-berlin.de/de/blog/lorawan-ueber-517-kilometer/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https://www.thethingsnetwork.org/community/berlin/post/this-is-big-news-1st-ttn-gateway-at-250-m-height-on-top-of-tv-tower-berlin-fernsehturm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https://www.chemie.tu-berlin.de/fileadmin/i10_wheelswaysweights/Projekt/Cargobikometer/SAI-Lab_Cargobikometer_Freifunk.pdf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https://clair-berlin.de/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https://www.citylab-berlin.org/projects/clair/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https://www.deutschebahn.com/de/Digitalisierung/technologie/internet_of_things-3241374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https://www.deutschebahn.com/de/Digitalisierung/technologie/digitaler_alltag/lorawan-3232292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https://www.thethingsnetwork.org/community/berlin/post/german-railways-1st-outside-field-testing-of-paxcounter-using-ttn-berlin-central-railway-station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https://www.thethingsnetwork.org/community/berlin/post/berlin-festigt-seine-nationale-smart-city-vorreiterposition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https://zenner-iot.com/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https://www.kerlink.com/lora/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https://www.thethingsnetwork.org/community/berlin/post/der-iot-zoo-der-deutschen-bah-ag-wachst-weiter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https://www.youtube.com/watch?v=31AhzOoprPw&amp;t=545s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h</a:t>
            </a: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ttps://sensoneo.com/optimize-waste-collection-routes/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https://www.startus-insights.com/innovators-guide/5-top-smart-bin-solutions-impacting-smart-cities/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https://www.telekom.com/en/media/media-information/archive/bye-bye-3g-now-lte-is-coming-for-everyone-608220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8"/>
          <p:cNvSpPr txBox="1"/>
          <p:nvPr>
            <p:ph type="title"/>
          </p:nvPr>
        </p:nvSpPr>
        <p:spPr>
          <a:xfrm>
            <a:off x="106136" y="369078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Sources</a:t>
            </a:r>
            <a:endParaRPr/>
          </a:p>
        </p:txBody>
      </p:sp>
      <p:sp>
        <p:nvSpPr>
          <p:cNvPr id="1117" name="Google Shape;1117;p68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18" name="Google Shape;1118;p68"/>
          <p:cNvSpPr txBox="1"/>
          <p:nvPr/>
        </p:nvSpPr>
        <p:spPr>
          <a:xfrm>
            <a:off x="106125" y="743300"/>
            <a:ext cx="82323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https://iot.telekom.com/en/solutions/drive-track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https://www.digi.com/videos/what-are-the-differences-between-lte-m-and-nb-iot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https://www.management-circle.de/blog/der-digitale-bahnhof-fernueberwachung-von-bahnhofsuhren-mit-lorawan/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https://buy.sigfox.com/buy/offers/DE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https://iot.telekom.com/en/networks-tariffs/iot-tariffs/business-smart-connect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https://www.att.com/support/article/wireless/KM1324171/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https://www.thethingsnetwork.org/forum/t/limitations-data-rate-packet-size-30-seconds-uplink-and-10-messages-downlink-per-day-fair-access-policy-guidelines/1300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https://marketplace.att.com/products/att-iot-dataplans-lte-m-us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https://tech-journal.semtech.com/understanding-the-lorawan-architecture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https://smart-city-berlin.de/projektliste/project-detail?tx_news_pi1%5Bnews%5D=737&amp;cHash=ebf5c42840a8f76f58b280af51dae247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https://lora-developers.semtech.com/library/tech-papers-and-guides/lora-and-lorawan/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https://www.thethingsnetwork.org/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9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24" name="Google Shape;1124;p69"/>
          <p:cNvSpPr txBox="1"/>
          <p:nvPr>
            <p:ph idx="1" type="body"/>
          </p:nvPr>
        </p:nvSpPr>
        <p:spPr>
          <a:xfrm>
            <a:off x="516097" y="2859881"/>
            <a:ext cx="7147800" cy="38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0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30" name="Google Shape;1130;p70"/>
          <p:cNvSpPr txBox="1"/>
          <p:nvPr>
            <p:ph idx="1" type="body"/>
          </p:nvPr>
        </p:nvSpPr>
        <p:spPr>
          <a:xfrm>
            <a:off x="516097" y="2859881"/>
            <a:ext cx="7147800" cy="38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r>
              <a:rPr lang="de"/>
              <a:t> Slides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71"/>
          <p:cNvSpPr txBox="1"/>
          <p:nvPr>
            <p:ph idx="1" type="body"/>
          </p:nvPr>
        </p:nvSpPr>
        <p:spPr>
          <a:xfrm>
            <a:off x="226650" y="820625"/>
            <a:ext cx="8917200" cy="390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MURMEL Communication network consists of three elements</a:t>
            </a:r>
            <a:endParaRPr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de"/>
              <a:t>Robots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de"/>
              <a:t>Dustbins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de"/>
              <a:t>Application Server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Each of the element has its own requirement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1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Introduction</a:t>
            </a:r>
            <a:endParaRPr/>
          </a:p>
        </p:txBody>
      </p:sp>
      <p:sp>
        <p:nvSpPr>
          <p:cNvPr id="1137" name="Google Shape;1137;p71"/>
          <p:cNvSpPr txBox="1"/>
          <p:nvPr>
            <p:ph idx="2" type="body"/>
          </p:nvPr>
        </p:nvSpPr>
        <p:spPr>
          <a:xfrm>
            <a:off x="106136" y="128222"/>
            <a:ext cx="7948200" cy="17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Defining the communication requirements</a:t>
            </a:r>
            <a:endParaRPr/>
          </a:p>
        </p:txBody>
      </p:sp>
      <p:sp>
        <p:nvSpPr>
          <p:cNvPr id="1138" name="Google Shape;1138;p71"/>
          <p:cNvSpPr txBox="1"/>
          <p:nvPr/>
        </p:nvSpPr>
        <p:spPr>
          <a:xfrm>
            <a:off x="226650" y="2609875"/>
            <a:ext cx="2943000" cy="203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Low power consumption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There is no power source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Uplink communication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2-3 messages per hour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Scalability and financial feasibility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22.000 dustbins in Berlin</a:t>
            </a:r>
            <a:endParaRPr sz="1200"/>
          </a:p>
        </p:txBody>
      </p:sp>
      <p:sp>
        <p:nvSpPr>
          <p:cNvPr id="1139" name="Google Shape;1139;p71"/>
          <p:cNvSpPr txBox="1"/>
          <p:nvPr/>
        </p:nvSpPr>
        <p:spPr>
          <a:xfrm>
            <a:off x="3289125" y="2609875"/>
            <a:ext cx="3456600" cy="203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Uplink and downlink communication</a:t>
            </a:r>
            <a:endParaRPr sz="1200"/>
          </a:p>
          <a:p>
            <a:pPr indent="-161925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Uplink: Telemetry data, GPS</a:t>
            </a:r>
            <a:endParaRPr sz="1200"/>
          </a:p>
          <a:p>
            <a:pPr indent="-161925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Downlink: streaming and autopilot control</a:t>
            </a:r>
            <a:endParaRPr sz="1200"/>
          </a:p>
          <a:p>
            <a:pPr indent="-17145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Data transfer in short intervals	</a:t>
            </a:r>
            <a:endParaRPr sz="1200"/>
          </a:p>
          <a:p>
            <a:pPr indent="-161925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Sending telemetry each 10 seconds </a:t>
            </a:r>
            <a:endParaRPr sz="1200"/>
          </a:p>
          <a:p>
            <a:pPr indent="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40" name="Google Shape;1140;p71"/>
          <p:cNvSpPr txBox="1"/>
          <p:nvPr/>
        </p:nvSpPr>
        <p:spPr>
          <a:xfrm>
            <a:off x="226650" y="2263950"/>
            <a:ext cx="29430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Dustbins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141" name="Google Shape;1141;p71"/>
          <p:cNvSpPr txBox="1"/>
          <p:nvPr/>
        </p:nvSpPr>
        <p:spPr>
          <a:xfrm>
            <a:off x="3289000" y="2263950"/>
            <a:ext cx="34566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Robots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1142" name="Google Shape;1142;p71"/>
          <p:cNvGrpSpPr/>
          <p:nvPr/>
        </p:nvGrpSpPr>
        <p:grpSpPr>
          <a:xfrm>
            <a:off x="6865200" y="2263950"/>
            <a:ext cx="1914300" cy="2377825"/>
            <a:chOff x="6984200" y="2263950"/>
            <a:chExt cx="1914300" cy="2377825"/>
          </a:xfrm>
        </p:grpSpPr>
        <p:sp>
          <p:nvSpPr>
            <p:cNvPr id="1143" name="Google Shape;1143;p71"/>
            <p:cNvSpPr txBox="1"/>
            <p:nvPr/>
          </p:nvSpPr>
          <p:spPr>
            <a:xfrm>
              <a:off x="6984200" y="2609875"/>
              <a:ext cx="1914300" cy="2031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3600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Must support</a:t>
              </a:r>
              <a:endParaRPr sz="1200"/>
            </a:p>
            <a:p>
              <a:pPr indent="-304800" lvl="1" marL="5400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Web applications</a:t>
              </a:r>
              <a:endParaRPr sz="1200"/>
            </a:p>
            <a:p>
              <a:pPr indent="-304800" lvl="1" marL="5400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IOS/Android</a:t>
              </a:r>
              <a:endParaRPr sz="1200"/>
            </a:p>
          </p:txBody>
        </p:sp>
        <p:sp>
          <p:nvSpPr>
            <p:cNvPr id="1144" name="Google Shape;1144;p71"/>
            <p:cNvSpPr txBox="1"/>
            <p:nvPr/>
          </p:nvSpPr>
          <p:spPr>
            <a:xfrm>
              <a:off x="6984200" y="2263950"/>
              <a:ext cx="19143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Application Server</a:t>
              </a:r>
              <a:endParaRPr b="1" sz="1200">
                <a:solidFill>
                  <a:schemeClr val="lt1"/>
                </a:solidFill>
              </a:endParaRPr>
            </a:p>
          </p:txBody>
        </p:sp>
      </p:grpSp>
      <p:sp>
        <p:nvSpPr>
          <p:cNvPr id="1145" name="Google Shape;1145;p71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2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Introduction</a:t>
            </a:r>
            <a:endParaRPr/>
          </a:p>
        </p:txBody>
      </p:sp>
      <p:sp>
        <p:nvSpPr>
          <p:cNvPr id="1151" name="Google Shape;1151;p72"/>
          <p:cNvSpPr txBox="1"/>
          <p:nvPr>
            <p:ph idx="2" type="body"/>
          </p:nvPr>
        </p:nvSpPr>
        <p:spPr>
          <a:xfrm>
            <a:off x="106136" y="128222"/>
            <a:ext cx="7948200" cy="17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Methodology</a:t>
            </a:r>
            <a:endParaRPr/>
          </a:p>
        </p:txBody>
      </p:sp>
      <p:pic>
        <p:nvPicPr>
          <p:cNvPr id="1152" name="Google Shape;115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425" y="1678288"/>
            <a:ext cx="2350612" cy="26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72"/>
          <p:cNvSpPr txBox="1"/>
          <p:nvPr/>
        </p:nvSpPr>
        <p:spPr>
          <a:xfrm>
            <a:off x="106125" y="751425"/>
            <a:ext cx="80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 TCP/IP Model as guideline for the MURMEL Network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1154" name="Google Shape;1154;p72"/>
          <p:cNvSpPr/>
          <p:nvPr/>
        </p:nvSpPr>
        <p:spPr>
          <a:xfrm>
            <a:off x="1362300" y="1730125"/>
            <a:ext cx="1528800" cy="498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2"/>
          <p:cNvSpPr/>
          <p:nvPr/>
        </p:nvSpPr>
        <p:spPr>
          <a:xfrm>
            <a:off x="1362300" y="3780575"/>
            <a:ext cx="1528800" cy="498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in Bild, das Spielzeug enthält.&#10;&#10;Automatisch generierte Beschreibung" id="1156" name="Google Shape;115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0537" y="3883750"/>
            <a:ext cx="455175" cy="45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1157" name="Google Shape;1157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3726" y="3883740"/>
            <a:ext cx="340935" cy="45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drinnen, sitzend, suchend, festlegen enthält.&#10;&#10;Automatisch generierte Beschreibung" id="1158" name="Google Shape;1158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9150" y="2900175"/>
            <a:ext cx="291191" cy="4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2"/>
          <p:cNvSpPr/>
          <p:nvPr/>
        </p:nvSpPr>
        <p:spPr>
          <a:xfrm>
            <a:off x="4649313" y="1360574"/>
            <a:ext cx="2630880" cy="965520"/>
          </a:xfrm>
          <a:prstGeom prst="cloud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MURMEL Application Server</a:t>
            </a:r>
            <a:endParaRPr/>
          </a:p>
        </p:txBody>
      </p:sp>
      <p:cxnSp>
        <p:nvCxnSpPr>
          <p:cNvPr id="1160" name="Google Shape;1160;p72"/>
          <p:cNvCxnSpPr/>
          <p:nvPr/>
        </p:nvCxnSpPr>
        <p:spPr>
          <a:xfrm flipH="1">
            <a:off x="5521075" y="3511575"/>
            <a:ext cx="226800" cy="3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61" name="Google Shape;1161;p72"/>
          <p:cNvCxnSpPr/>
          <p:nvPr/>
        </p:nvCxnSpPr>
        <p:spPr>
          <a:xfrm>
            <a:off x="6189718" y="3510065"/>
            <a:ext cx="264000" cy="3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62" name="Google Shape;1162;p72"/>
          <p:cNvCxnSpPr/>
          <p:nvPr/>
        </p:nvCxnSpPr>
        <p:spPr>
          <a:xfrm flipH="1">
            <a:off x="5964000" y="2416238"/>
            <a:ext cx="1500" cy="4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63" name="Google Shape;1163;p72"/>
          <p:cNvCxnSpPr/>
          <p:nvPr/>
        </p:nvCxnSpPr>
        <p:spPr>
          <a:xfrm flipH="1" rot="10800000">
            <a:off x="2891100" y="1838538"/>
            <a:ext cx="1561200" cy="9600"/>
          </a:xfrm>
          <a:prstGeom prst="straightConnector1">
            <a:avLst/>
          </a:prstGeom>
          <a:noFill/>
          <a:ln cap="flat" cmpd="sng" w="19050">
            <a:solidFill>
              <a:srgbClr val="C50E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4" name="Google Shape;1164;p72"/>
          <p:cNvCxnSpPr/>
          <p:nvPr/>
        </p:nvCxnSpPr>
        <p:spPr>
          <a:xfrm flipH="1" rot="10800000">
            <a:off x="2891100" y="4180488"/>
            <a:ext cx="1561200" cy="9600"/>
          </a:xfrm>
          <a:prstGeom prst="straightConnector1">
            <a:avLst/>
          </a:prstGeom>
          <a:noFill/>
          <a:ln cap="flat" cmpd="sng" w="19050">
            <a:solidFill>
              <a:srgbClr val="C50E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5" name="Google Shape;1165;p72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3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 Sample Simulation of a MURMEL Application</a:t>
            </a:r>
            <a:endParaRPr/>
          </a:p>
        </p:txBody>
      </p:sp>
      <p:sp>
        <p:nvSpPr>
          <p:cNvPr id="1171" name="Google Shape;1171;p73"/>
          <p:cNvSpPr txBox="1"/>
          <p:nvPr/>
        </p:nvSpPr>
        <p:spPr>
          <a:xfrm>
            <a:off x="152406" y="894800"/>
            <a:ext cx="174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Simulation</a:t>
            </a:r>
            <a:r>
              <a:rPr lang="de" sz="1200"/>
              <a:t> video</a:t>
            </a:r>
            <a:endParaRPr sz="1200"/>
          </a:p>
        </p:txBody>
      </p:sp>
      <p:sp>
        <p:nvSpPr>
          <p:cNvPr id="1172" name="Google Shape;1172;p73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73" name="Google Shape;1173;p73"/>
          <p:cNvSpPr txBox="1"/>
          <p:nvPr/>
        </p:nvSpPr>
        <p:spPr>
          <a:xfrm>
            <a:off x="7418975" y="11219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amera View of the Robot ROS and WebSocket based" id="1174" name="Google Shape;1174;p73" title="camera vie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00" y="1314087"/>
            <a:ext cx="4367575" cy="3275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3"/>
          <p:cNvSpPr txBox="1"/>
          <p:nvPr/>
        </p:nvSpPr>
        <p:spPr>
          <a:xfrm>
            <a:off x="4745931" y="944775"/>
            <a:ext cx="174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Camera Access</a:t>
            </a:r>
            <a:r>
              <a:rPr lang="de" sz="1200"/>
              <a:t> video</a:t>
            </a:r>
            <a:endParaRPr sz="1200"/>
          </a:p>
        </p:txBody>
      </p:sp>
      <p:pic>
        <p:nvPicPr>
          <p:cNvPr id="1176" name="Google Shape;1176;p73" title="Thingsboard simulation ROS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14075"/>
            <a:ext cx="4367608" cy="32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4"/>
          <p:cNvSpPr txBox="1"/>
          <p:nvPr>
            <p:ph idx="1" type="body"/>
          </p:nvPr>
        </p:nvSpPr>
        <p:spPr>
          <a:xfrm>
            <a:off x="516097" y="2859881"/>
            <a:ext cx="7147800" cy="38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Physical Layer of the MURMEL Network</a:t>
            </a:r>
            <a:endParaRPr/>
          </a:p>
        </p:txBody>
      </p:sp>
      <p:sp>
        <p:nvSpPr>
          <p:cNvPr id="1182" name="Google Shape;1182;p74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75"/>
          <p:cNvGrpSpPr/>
          <p:nvPr/>
        </p:nvGrpSpPr>
        <p:grpSpPr>
          <a:xfrm>
            <a:off x="240024" y="1594675"/>
            <a:ext cx="1517400" cy="2474675"/>
            <a:chOff x="2363449" y="871400"/>
            <a:chExt cx="1517400" cy="2474675"/>
          </a:xfrm>
        </p:grpSpPr>
        <p:sp>
          <p:nvSpPr>
            <p:cNvPr id="1188" name="Google Shape;1188;p75"/>
            <p:cNvSpPr txBox="1"/>
            <p:nvPr/>
          </p:nvSpPr>
          <p:spPr>
            <a:xfrm>
              <a:off x="2365475" y="871400"/>
              <a:ext cx="15042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USA, UK ...</a:t>
              </a:r>
              <a:endParaRPr b="1" sz="1200">
                <a:solidFill>
                  <a:schemeClr val="lt1"/>
                </a:solidFill>
              </a:endParaRPr>
            </a:p>
          </p:txBody>
        </p:sp>
        <p:grpSp>
          <p:nvGrpSpPr>
            <p:cNvPr id="1189" name="Google Shape;1189;p75"/>
            <p:cNvGrpSpPr/>
            <p:nvPr/>
          </p:nvGrpSpPr>
          <p:grpSpPr>
            <a:xfrm>
              <a:off x="2363449" y="1180550"/>
              <a:ext cx="1517400" cy="1818025"/>
              <a:chOff x="2377562" y="1375950"/>
              <a:chExt cx="1517400" cy="1818025"/>
            </a:xfrm>
          </p:grpSpPr>
          <p:pic>
            <p:nvPicPr>
              <p:cNvPr id="1190" name="Google Shape;1190;p75"/>
              <p:cNvPicPr preferRelativeResize="0"/>
              <p:nvPr/>
            </p:nvPicPr>
            <p:blipFill rotWithShape="1">
              <a:blip r:embed="rId3">
                <a:alphaModFix/>
              </a:blip>
              <a:srcRect b="-3885" l="0" r="0" t="0"/>
              <a:stretch/>
            </p:blipFill>
            <p:spPr>
              <a:xfrm>
                <a:off x="2377562" y="1375950"/>
                <a:ext cx="1517400" cy="1818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1" name="Google Shape;1191;p75"/>
              <p:cNvSpPr txBox="1"/>
              <p:nvPr/>
            </p:nvSpPr>
            <p:spPr>
              <a:xfrm>
                <a:off x="2445847" y="2459350"/>
                <a:ext cx="13311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>
                    <a:solidFill>
                      <a:srgbClr val="FF0000"/>
                    </a:solidFill>
                    <a:highlight>
                      <a:srgbClr val="F3F3F3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Solar panel + 2G&amp;3G</a:t>
                </a:r>
                <a:endParaRPr b="1">
                  <a:solidFill>
                    <a:srgbClr val="FF0000"/>
                  </a:solidFill>
                  <a:highlight>
                    <a:srgbClr val="F3F3F3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2" name="Google Shape;1192;p75"/>
            <p:cNvSpPr txBox="1"/>
            <p:nvPr/>
          </p:nvSpPr>
          <p:spPr>
            <a:xfrm>
              <a:off x="2363775" y="2930575"/>
              <a:ext cx="1467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>
                  <a:solidFill>
                    <a:schemeClr val="dk1"/>
                  </a:solidFill>
                </a:rPr>
                <a:t>Source: https://www.youtube.com/watch?v=gwDXldBLusc</a:t>
              </a:r>
              <a:endParaRPr sz="500"/>
            </a:p>
          </p:txBody>
        </p:sp>
      </p:grpSp>
      <p:sp>
        <p:nvSpPr>
          <p:cNvPr id="1193" name="Google Shape;1193;p75"/>
          <p:cNvSpPr txBox="1"/>
          <p:nvPr/>
        </p:nvSpPr>
        <p:spPr>
          <a:xfrm>
            <a:off x="217050" y="4881900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</a:rPr>
              <a:t>Source: https://zolitron.com/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1194" name="Google Shape;1194;p75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Physical layer of the MURMEL Network</a:t>
            </a:r>
            <a:endParaRPr/>
          </a:p>
        </p:txBody>
      </p:sp>
      <p:sp>
        <p:nvSpPr>
          <p:cNvPr id="1195" name="Google Shape;1195;p75"/>
          <p:cNvSpPr txBox="1"/>
          <p:nvPr>
            <p:ph idx="2" type="body"/>
          </p:nvPr>
        </p:nvSpPr>
        <p:spPr>
          <a:xfrm>
            <a:off x="106136" y="128222"/>
            <a:ext cx="7948200" cy="17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Defining the Physical Layer of Smart Dustbins</a:t>
            </a:r>
            <a:endParaRPr/>
          </a:p>
        </p:txBody>
      </p:sp>
      <p:sp>
        <p:nvSpPr>
          <p:cNvPr id="1196" name="Google Shape;1196;p75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2G&amp;3G based smart dustbin applications require hardware update in near feature !!</a:t>
            </a:r>
            <a:endParaRPr/>
          </a:p>
        </p:txBody>
      </p:sp>
      <p:sp>
        <p:nvSpPr>
          <p:cNvPr id="1197" name="Google Shape;1197;p75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1198" name="Google Shape;1198;p75"/>
          <p:cNvGrpSpPr/>
          <p:nvPr/>
        </p:nvGrpSpPr>
        <p:grpSpPr>
          <a:xfrm>
            <a:off x="2203100" y="1920313"/>
            <a:ext cx="2368900" cy="1343800"/>
            <a:chOff x="4979950" y="1961075"/>
            <a:chExt cx="2368900" cy="1343800"/>
          </a:xfrm>
        </p:grpSpPr>
        <p:pic>
          <p:nvPicPr>
            <p:cNvPr id="1199" name="Google Shape;1199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0000" y="1961075"/>
              <a:ext cx="2368850" cy="9660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00" name="Google Shape;1200;p75"/>
            <p:cNvSpPr txBox="1"/>
            <p:nvPr/>
          </p:nvSpPr>
          <p:spPr>
            <a:xfrm>
              <a:off x="4979950" y="2966175"/>
              <a:ext cx="2368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https://www.taoglas.com/bigbelly-uses-taoglas-antennas-to-create-smart-trash-cans/</a:t>
              </a:r>
              <a:endParaRPr sz="5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Introduction</a:t>
            </a:r>
            <a:endParaRPr/>
          </a:p>
        </p:txBody>
      </p:sp>
      <p:sp>
        <p:nvSpPr>
          <p:cNvPr id="119" name="Google Shape;119;p13"/>
          <p:cNvSpPr txBox="1"/>
          <p:nvPr/>
        </p:nvSpPr>
        <p:spPr>
          <a:xfrm>
            <a:off x="189825" y="3070950"/>
            <a:ext cx="56895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Foundations of requirements for building a communication network for MURMEL.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Online System Monitoring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Over the Air (OTA) Software Update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Route Optimization with Smart Dustbins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Accessing to Robots in Emergency Situations</a:t>
            </a:r>
            <a:endParaRPr/>
          </a:p>
        </p:txBody>
      </p:sp>
      <p:sp>
        <p:nvSpPr>
          <p:cNvPr id="120" name="Google Shape;120;p13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21" name="Google Shape;121;p13"/>
          <p:cNvPicPr preferRelativeResize="0"/>
          <p:nvPr/>
        </p:nvPicPr>
        <p:blipFill rotWithShape="1">
          <a:blip r:embed="rId3">
            <a:alphaModFix/>
          </a:blip>
          <a:srcRect b="11778" l="0" r="0" t="40300"/>
          <a:stretch/>
        </p:blipFill>
        <p:spPr>
          <a:xfrm>
            <a:off x="231425" y="1324125"/>
            <a:ext cx="5330198" cy="15963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in Bild, das Spielzeug enthält.&#10;&#10;Automatisch generierte Beschreibung" id="122" name="Google Shape;12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7525" y="2291345"/>
            <a:ext cx="282016" cy="2819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in Bild, das Spielzeug enthält.&#10;&#10;Automatisch generierte Beschreibung" id="123" name="Google Shape;12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4475" y="1421470"/>
            <a:ext cx="282016" cy="2819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in Bild, das Spielzeug enthält.&#10;&#10;Automatisch generierte Beschreibung" id="124" name="Google Shape;12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8100" y="2009345"/>
            <a:ext cx="282016" cy="2819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4 trash bins free image | Peakpx" id="125" name="Google Shape;12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6450" y="1471526"/>
            <a:ext cx="211217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126" name="Google Shape;12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3550" y="2225851"/>
            <a:ext cx="211218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127" name="Google Shape;12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7925" y="1709151"/>
            <a:ext cx="211218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128" name="Google Shape;12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0100" y="2430751"/>
            <a:ext cx="211217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129" name="Google Shape;12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6175" y="1981301"/>
            <a:ext cx="211217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 trash bins free image | Peakpx" id="130" name="Google Shape;13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4288" y="1388476"/>
            <a:ext cx="211217" cy="2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/>
        </p:nvSpPr>
        <p:spPr>
          <a:xfrm>
            <a:off x="5765550" y="1329375"/>
            <a:ext cx="3269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 A fleet of robots requires coordination and communication for operational planning.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Smart dustbins require communication modules </a:t>
            </a:r>
            <a:endParaRPr sz="1200"/>
          </a:p>
        </p:txBody>
      </p:sp>
      <p:sp>
        <p:nvSpPr>
          <p:cNvPr id="132" name="Google Shape;132;p13"/>
          <p:cNvSpPr txBox="1"/>
          <p:nvPr/>
        </p:nvSpPr>
        <p:spPr>
          <a:xfrm>
            <a:off x="231425" y="960075"/>
            <a:ext cx="533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Current state: Self driving capable robot on a given route.</a:t>
            </a:r>
            <a:endParaRPr sz="1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6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1206" name="Google Shape;1206;p76"/>
          <p:cNvGrpSpPr/>
          <p:nvPr/>
        </p:nvGrpSpPr>
        <p:grpSpPr>
          <a:xfrm>
            <a:off x="306700" y="1269400"/>
            <a:ext cx="3963725" cy="1695600"/>
            <a:chOff x="306700" y="1269400"/>
            <a:chExt cx="3963725" cy="1695600"/>
          </a:xfrm>
        </p:grpSpPr>
        <p:pic>
          <p:nvPicPr>
            <p:cNvPr id="1207" name="Google Shape;1207;p76"/>
            <p:cNvPicPr preferRelativeResize="0"/>
            <p:nvPr/>
          </p:nvPicPr>
          <p:blipFill rotWithShape="1">
            <a:blip r:embed="rId3">
              <a:alphaModFix/>
            </a:blip>
            <a:srcRect b="31749" l="0" r="0" t="0"/>
            <a:stretch/>
          </p:blipFill>
          <p:spPr>
            <a:xfrm>
              <a:off x="306700" y="1296825"/>
              <a:ext cx="3927525" cy="153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8" name="Google Shape;1208;p76"/>
            <p:cNvSpPr/>
            <p:nvPr/>
          </p:nvSpPr>
          <p:spPr>
            <a:xfrm>
              <a:off x="1493625" y="1269400"/>
              <a:ext cx="2776800" cy="16956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09" name="Google Shape;1209;p76"/>
          <p:cNvCxnSpPr/>
          <p:nvPr/>
        </p:nvCxnSpPr>
        <p:spPr>
          <a:xfrm flipH="1" rot="10800000">
            <a:off x="2855196" y="988592"/>
            <a:ext cx="3600" cy="28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0" name="Google Shape;1210;p76"/>
          <p:cNvSpPr txBox="1"/>
          <p:nvPr/>
        </p:nvSpPr>
        <p:spPr>
          <a:xfrm>
            <a:off x="1889050" y="627800"/>
            <a:ext cx="21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LoRaWAN Architecture</a:t>
            </a:r>
            <a:endParaRPr/>
          </a:p>
        </p:txBody>
      </p:sp>
      <p:sp>
        <p:nvSpPr>
          <p:cNvPr id="1211" name="Google Shape;1211;p76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1212" name="Google Shape;1212;p76"/>
          <p:cNvSpPr txBox="1"/>
          <p:nvPr/>
        </p:nvSpPr>
        <p:spPr>
          <a:xfrm>
            <a:off x="365000" y="2822500"/>
            <a:ext cx="1189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https://www.thethingsnetwork.org/</a:t>
            </a:r>
            <a:endParaRPr sz="5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7"/>
          <p:cNvSpPr txBox="1"/>
          <p:nvPr/>
        </p:nvSpPr>
        <p:spPr>
          <a:xfrm>
            <a:off x="3180488" y="4478750"/>
            <a:ext cx="120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3"/>
              </a:rPr>
              <a:t>https://www.thethingsnetwork.org/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218" name="Google Shape;1218;p77"/>
          <p:cNvSpPr txBox="1"/>
          <p:nvPr/>
        </p:nvSpPr>
        <p:spPr>
          <a:xfrm>
            <a:off x="207625" y="3085700"/>
            <a:ext cx="35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LoRaWAN can be deployed in three ways.</a:t>
            </a:r>
            <a:endParaRPr/>
          </a:p>
        </p:txBody>
      </p:sp>
      <p:graphicFrame>
        <p:nvGraphicFramePr>
          <p:cNvPr id="1219" name="Google Shape;1219;p77"/>
          <p:cNvGraphicFramePr/>
          <p:nvPr/>
        </p:nvGraphicFramePr>
        <p:xfrm>
          <a:off x="4644925" y="1727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430725"/>
                <a:gridCol w="878200"/>
                <a:gridCol w="976025"/>
                <a:gridCol w="889725"/>
              </a:tblGrid>
              <a:tr h="7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Cost factors for deployments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Local Private Network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Public Network Operator 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Open community network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20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Subscription fee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€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Gateway Infrastructure &amp; Maintenance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€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Network Operations &amp; Maintenance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€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pic>
        <p:nvPicPr>
          <p:cNvPr id="1220" name="Google Shape;122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410" y="4006997"/>
            <a:ext cx="471750" cy="4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77"/>
          <p:cNvSpPr txBox="1"/>
          <p:nvPr/>
        </p:nvSpPr>
        <p:spPr>
          <a:xfrm>
            <a:off x="97188" y="3489950"/>
            <a:ext cx="12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1. Local Private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Network            </a:t>
            </a:r>
            <a:endParaRPr sz="1200"/>
          </a:p>
        </p:txBody>
      </p:sp>
      <p:sp>
        <p:nvSpPr>
          <p:cNvPr id="1222" name="Google Shape;1222;p77"/>
          <p:cNvSpPr txBox="1"/>
          <p:nvPr/>
        </p:nvSpPr>
        <p:spPr>
          <a:xfrm>
            <a:off x="1515700" y="3401075"/>
            <a:ext cx="150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2.Public Network Operator</a:t>
            </a:r>
            <a:endParaRPr sz="1200"/>
          </a:p>
        </p:txBody>
      </p:sp>
      <p:sp>
        <p:nvSpPr>
          <p:cNvPr id="1223" name="Google Shape;1223;p77"/>
          <p:cNvSpPr txBox="1"/>
          <p:nvPr/>
        </p:nvSpPr>
        <p:spPr>
          <a:xfrm>
            <a:off x="3084613" y="3433438"/>
            <a:ext cx="139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3.Open community network</a:t>
            </a:r>
            <a:endParaRPr sz="1200"/>
          </a:p>
        </p:txBody>
      </p:sp>
      <p:pic>
        <p:nvPicPr>
          <p:cNvPr id="1224" name="Google Shape;122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488" y="4198280"/>
            <a:ext cx="1023900" cy="2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77"/>
          <p:cNvSpPr txBox="1"/>
          <p:nvPr/>
        </p:nvSpPr>
        <p:spPr>
          <a:xfrm>
            <a:off x="1515688" y="4497813"/>
            <a:ext cx="1339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https://zenner-iot.com/page/downloads/</a:t>
            </a:r>
            <a:endParaRPr sz="500"/>
          </a:p>
        </p:txBody>
      </p:sp>
      <p:sp>
        <p:nvSpPr>
          <p:cNvPr id="1226" name="Google Shape;1226;p77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27" name="Google Shape;1227;p77"/>
          <p:cNvSpPr txBox="1"/>
          <p:nvPr/>
        </p:nvSpPr>
        <p:spPr>
          <a:xfrm>
            <a:off x="4644850" y="1269400"/>
            <a:ext cx="417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Comparison between LoRaWAN deployment models</a:t>
            </a:r>
            <a:endParaRPr sz="1200"/>
          </a:p>
        </p:txBody>
      </p:sp>
      <p:grpSp>
        <p:nvGrpSpPr>
          <p:cNvPr id="1228" name="Google Shape;1228;p77"/>
          <p:cNvGrpSpPr/>
          <p:nvPr/>
        </p:nvGrpSpPr>
        <p:grpSpPr>
          <a:xfrm>
            <a:off x="306700" y="1269400"/>
            <a:ext cx="3963725" cy="1695600"/>
            <a:chOff x="306700" y="1269400"/>
            <a:chExt cx="3963725" cy="1695600"/>
          </a:xfrm>
        </p:grpSpPr>
        <p:pic>
          <p:nvPicPr>
            <p:cNvPr id="1229" name="Google Shape;1229;p77"/>
            <p:cNvPicPr preferRelativeResize="0"/>
            <p:nvPr/>
          </p:nvPicPr>
          <p:blipFill rotWithShape="1">
            <a:blip r:embed="rId6">
              <a:alphaModFix/>
            </a:blip>
            <a:srcRect b="31749" l="0" r="0" t="0"/>
            <a:stretch/>
          </p:blipFill>
          <p:spPr>
            <a:xfrm>
              <a:off x="306700" y="1296825"/>
              <a:ext cx="3927525" cy="153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0" name="Google Shape;1230;p77"/>
            <p:cNvSpPr/>
            <p:nvPr/>
          </p:nvSpPr>
          <p:spPr>
            <a:xfrm>
              <a:off x="1493625" y="1269400"/>
              <a:ext cx="2776800" cy="16956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31" name="Google Shape;1231;p77"/>
          <p:cNvCxnSpPr/>
          <p:nvPr/>
        </p:nvCxnSpPr>
        <p:spPr>
          <a:xfrm flipH="1" rot="10800000">
            <a:off x="2855196" y="988592"/>
            <a:ext cx="3600" cy="28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2" name="Google Shape;1232;p77"/>
          <p:cNvSpPr txBox="1"/>
          <p:nvPr/>
        </p:nvSpPr>
        <p:spPr>
          <a:xfrm>
            <a:off x="1889050" y="627800"/>
            <a:ext cx="21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LoRaWAN Architecture</a:t>
            </a:r>
            <a:endParaRPr/>
          </a:p>
        </p:txBody>
      </p:sp>
      <p:sp>
        <p:nvSpPr>
          <p:cNvPr id="1233" name="Google Shape;1233;p77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1234" name="Google Shape;1234;p77"/>
          <p:cNvSpPr txBox="1"/>
          <p:nvPr/>
        </p:nvSpPr>
        <p:spPr>
          <a:xfrm>
            <a:off x="365000" y="2822500"/>
            <a:ext cx="1189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https://www.thethingsnetwork.org/</a:t>
            </a:r>
            <a:endParaRPr sz="5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8"/>
          <p:cNvSpPr txBox="1"/>
          <p:nvPr/>
        </p:nvSpPr>
        <p:spPr>
          <a:xfrm>
            <a:off x="3180488" y="4478750"/>
            <a:ext cx="120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3"/>
              </a:rPr>
              <a:t>https://www.thethingsnetwork.org/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240" name="Google Shape;1240;p78"/>
          <p:cNvSpPr txBox="1"/>
          <p:nvPr/>
        </p:nvSpPr>
        <p:spPr>
          <a:xfrm>
            <a:off x="207625" y="3085700"/>
            <a:ext cx="35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LoRaWAN can be deployed in three ways.</a:t>
            </a:r>
            <a:endParaRPr/>
          </a:p>
        </p:txBody>
      </p:sp>
      <p:graphicFrame>
        <p:nvGraphicFramePr>
          <p:cNvPr id="1241" name="Google Shape;1241;p78"/>
          <p:cNvGraphicFramePr/>
          <p:nvPr/>
        </p:nvGraphicFramePr>
        <p:xfrm>
          <a:off x="4644925" y="1727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430725"/>
                <a:gridCol w="878200"/>
                <a:gridCol w="976025"/>
                <a:gridCol w="889725"/>
              </a:tblGrid>
              <a:tr h="7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Cost factors for deployments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Local Private Network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Public Network Operator 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/>
                        <a:t>Open community network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20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Subscription fee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€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Gateway Infrastructure &amp; Maintenance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€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Network Operations &amp; Maintenance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€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-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pic>
        <p:nvPicPr>
          <p:cNvPr id="1242" name="Google Shape;124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410" y="4006997"/>
            <a:ext cx="471750" cy="4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78"/>
          <p:cNvSpPr txBox="1"/>
          <p:nvPr/>
        </p:nvSpPr>
        <p:spPr>
          <a:xfrm>
            <a:off x="97188" y="3489950"/>
            <a:ext cx="12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1. Local Private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Network            </a:t>
            </a:r>
            <a:endParaRPr sz="1200"/>
          </a:p>
        </p:txBody>
      </p:sp>
      <p:sp>
        <p:nvSpPr>
          <p:cNvPr id="1244" name="Google Shape;1244;p78"/>
          <p:cNvSpPr txBox="1"/>
          <p:nvPr/>
        </p:nvSpPr>
        <p:spPr>
          <a:xfrm>
            <a:off x="1515700" y="3401075"/>
            <a:ext cx="150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2.Public Network Operator</a:t>
            </a:r>
            <a:endParaRPr sz="1200"/>
          </a:p>
        </p:txBody>
      </p:sp>
      <p:sp>
        <p:nvSpPr>
          <p:cNvPr id="1245" name="Google Shape;1245;p78"/>
          <p:cNvSpPr txBox="1"/>
          <p:nvPr/>
        </p:nvSpPr>
        <p:spPr>
          <a:xfrm>
            <a:off x="3084613" y="3433438"/>
            <a:ext cx="139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3.Open community network</a:t>
            </a:r>
            <a:endParaRPr sz="1200"/>
          </a:p>
        </p:txBody>
      </p:sp>
      <p:pic>
        <p:nvPicPr>
          <p:cNvPr id="1246" name="Google Shape;1246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488" y="4198280"/>
            <a:ext cx="1023900" cy="2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78"/>
          <p:cNvSpPr txBox="1"/>
          <p:nvPr/>
        </p:nvSpPr>
        <p:spPr>
          <a:xfrm>
            <a:off x="1515688" y="4497813"/>
            <a:ext cx="1339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https://zenner-iot.com/page/downloads/</a:t>
            </a:r>
            <a:endParaRPr sz="500"/>
          </a:p>
        </p:txBody>
      </p:sp>
      <p:sp>
        <p:nvSpPr>
          <p:cNvPr id="1248" name="Google Shape;1248;p78"/>
          <p:cNvSpPr/>
          <p:nvPr/>
        </p:nvSpPr>
        <p:spPr>
          <a:xfrm>
            <a:off x="7929875" y="1727900"/>
            <a:ext cx="879300" cy="225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8"/>
          <p:cNvSpPr txBox="1"/>
          <p:nvPr/>
        </p:nvSpPr>
        <p:spPr>
          <a:xfrm>
            <a:off x="4644850" y="3983300"/>
            <a:ext cx="411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Open Community Network is chosen for prototype testing</a:t>
            </a:r>
            <a:endParaRPr sz="1200"/>
          </a:p>
        </p:txBody>
      </p:sp>
      <p:sp>
        <p:nvSpPr>
          <p:cNvPr id="1250" name="Google Shape;1250;p78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51" name="Google Shape;1251;p78"/>
          <p:cNvSpPr txBox="1"/>
          <p:nvPr/>
        </p:nvSpPr>
        <p:spPr>
          <a:xfrm>
            <a:off x="4644850" y="1269400"/>
            <a:ext cx="417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Comparison between LoRaWAN deployment models</a:t>
            </a:r>
            <a:endParaRPr sz="1200"/>
          </a:p>
        </p:txBody>
      </p:sp>
      <p:grpSp>
        <p:nvGrpSpPr>
          <p:cNvPr id="1252" name="Google Shape;1252;p78"/>
          <p:cNvGrpSpPr/>
          <p:nvPr/>
        </p:nvGrpSpPr>
        <p:grpSpPr>
          <a:xfrm>
            <a:off x="306700" y="1269400"/>
            <a:ext cx="3963725" cy="1695600"/>
            <a:chOff x="306700" y="1269400"/>
            <a:chExt cx="3963725" cy="1695600"/>
          </a:xfrm>
        </p:grpSpPr>
        <p:pic>
          <p:nvPicPr>
            <p:cNvPr id="1253" name="Google Shape;1253;p78"/>
            <p:cNvPicPr preferRelativeResize="0"/>
            <p:nvPr/>
          </p:nvPicPr>
          <p:blipFill rotWithShape="1">
            <a:blip r:embed="rId6">
              <a:alphaModFix/>
            </a:blip>
            <a:srcRect b="31749" l="0" r="0" t="0"/>
            <a:stretch/>
          </p:blipFill>
          <p:spPr>
            <a:xfrm>
              <a:off x="306700" y="1296825"/>
              <a:ext cx="3927525" cy="153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4" name="Google Shape;1254;p78"/>
            <p:cNvSpPr/>
            <p:nvPr/>
          </p:nvSpPr>
          <p:spPr>
            <a:xfrm>
              <a:off x="1493625" y="1269400"/>
              <a:ext cx="2776800" cy="16956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55" name="Google Shape;1255;p78"/>
          <p:cNvCxnSpPr/>
          <p:nvPr/>
        </p:nvCxnSpPr>
        <p:spPr>
          <a:xfrm flipH="1" rot="10800000">
            <a:off x="2855196" y="988592"/>
            <a:ext cx="3600" cy="28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6" name="Google Shape;1256;p78"/>
          <p:cNvSpPr txBox="1"/>
          <p:nvPr/>
        </p:nvSpPr>
        <p:spPr>
          <a:xfrm>
            <a:off x="1889050" y="627800"/>
            <a:ext cx="21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LoRaWAN Architecture</a:t>
            </a:r>
            <a:endParaRPr/>
          </a:p>
        </p:txBody>
      </p:sp>
      <p:sp>
        <p:nvSpPr>
          <p:cNvPr id="1257" name="Google Shape;1257;p78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1258" name="Google Shape;1258;p78"/>
          <p:cNvSpPr txBox="1"/>
          <p:nvPr/>
        </p:nvSpPr>
        <p:spPr>
          <a:xfrm>
            <a:off x="365000" y="2822500"/>
            <a:ext cx="1189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https://www.thethingsnetwork.org/</a:t>
            </a:r>
            <a:endParaRPr sz="5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9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79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Public LoRaWAN: Global Open Network </a:t>
            </a:r>
            <a:r>
              <a:rPr b="1" i="1" lang="de"/>
              <a:t>The Things Network (TTN)</a:t>
            </a:r>
            <a:endParaRPr b="1" i="1"/>
          </a:p>
        </p:txBody>
      </p:sp>
      <p:sp>
        <p:nvSpPr>
          <p:cNvPr id="1265" name="Google Shape;1265;p79"/>
          <p:cNvSpPr txBox="1"/>
          <p:nvPr/>
        </p:nvSpPr>
        <p:spPr>
          <a:xfrm>
            <a:off x="325750" y="1219125"/>
            <a:ext cx="30144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Some </a:t>
            </a:r>
            <a:r>
              <a:rPr b="1" lang="de" sz="1200">
                <a:solidFill>
                  <a:schemeClr val="lt1"/>
                </a:solidFill>
              </a:rPr>
              <a:t>TTN Gateways in Berlin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66" name="Google Shape;1266;p79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67" name="Google Shape;1267;p79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grpSp>
        <p:nvGrpSpPr>
          <p:cNvPr id="1268" name="Google Shape;1268;p79"/>
          <p:cNvGrpSpPr/>
          <p:nvPr/>
        </p:nvGrpSpPr>
        <p:grpSpPr>
          <a:xfrm>
            <a:off x="367300" y="1936125"/>
            <a:ext cx="1496225" cy="2333375"/>
            <a:chOff x="360825" y="1644625"/>
            <a:chExt cx="1496225" cy="2333375"/>
          </a:xfrm>
        </p:grpSpPr>
        <p:pic>
          <p:nvPicPr>
            <p:cNvPr id="1269" name="Google Shape;1269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825" y="1644625"/>
              <a:ext cx="1495999" cy="1994676"/>
            </a:xfrm>
            <a:prstGeom prst="rect">
              <a:avLst/>
            </a:prstGeom>
            <a:noFill/>
            <a:ln cap="flat" cmpd="sng" w="19050">
              <a:solidFill>
                <a:srgbClr val="68686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70" name="Google Shape;1270;p79"/>
            <p:cNvSpPr txBox="1"/>
            <p:nvPr/>
          </p:nvSpPr>
          <p:spPr>
            <a:xfrm>
              <a:off x="360950" y="3639300"/>
              <a:ext cx="1496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https://www.technologiestiftung-berlin.de/de/blog/lorawan-ueber-517-kilometer/</a:t>
              </a:r>
              <a:endParaRPr sz="500"/>
            </a:p>
          </p:txBody>
        </p:sp>
      </p:grpSp>
      <p:grpSp>
        <p:nvGrpSpPr>
          <p:cNvPr id="1271" name="Google Shape;1271;p79"/>
          <p:cNvGrpSpPr/>
          <p:nvPr/>
        </p:nvGrpSpPr>
        <p:grpSpPr>
          <a:xfrm>
            <a:off x="2009900" y="1936125"/>
            <a:ext cx="1336650" cy="2487275"/>
            <a:chOff x="2307900" y="1644625"/>
            <a:chExt cx="1336650" cy="2487275"/>
          </a:xfrm>
        </p:grpSpPr>
        <p:pic>
          <p:nvPicPr>
            <p:cNvPr id="1272" name="Google Shape;1272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7900" y="1644625"/>
              <a:ext cx="1336650" cy="1994675"/>
            </a:xfrm>
            <a:prstGeom prst="rect">
              <a:avLst/>
            </a:prstGeom>
            <a:noFill/>
            <a:ln cap="flat" cmpd="sng" w="19050">
              <a:solidFill>
                <a:srgbClr val="68686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73" name="Google Shape;1273;p79"/>
            <p:cNvSpPr txBox="1"/>
            <p:nvPr/>
          </p:nvSpPr>
          <p:spPr>
            <a:xfrm>
              <a:off x="2307900" y="3639300"/>
              <a:ext cx="1336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https://www.thethingsnetwork.org/community/berlin/post/this-is-big-news-1st-ttn-gateway-at-250-m-height-on-top-of-tv-tower-berlin-fernsehturm</a:t>
              </a:r>
              <a:endParaRPr sz="500"/>
            </a:p>
          </p:txBody>
        </p:sp>
      </p:grpSp>
      <p:pic>
        <p:nvPicPr>
          <p:cNvPr id="1274" name="Google Shape;127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575" y="1936119"/>
            <a:ext cx="1496225" cy="199496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5" name="Google Shape;1275;p79"/>
          <p:cNvSpPr txBox="1"/>
          <p:nvPr/>
        </p:nvSpPr>
        <p:spPr>
          <a:xfrm>
            <a:off x="3433100" y="3965925"/>
            <a:ext cx="3644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https://www.management-circle.de/blog/der-digitale-bahnhof-fernueberwachung-von-bahnhofsuhren-mit-lorawan/</a:t>
            </a:r>
            <a:endParaRPr sz="500"/>
          </a:p>
        </p:txBody>
      </p:sp>
      <p:pic>
        <p:nvPicPr>
          <p:cNvPr id="1276" name="Google Shape;1276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3100" y="1936125"/>
            <a:ext cx="2021788" cy="1994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77" name="Google Shape;1277;p79"/>
          <p:cNvCxnSpPr/>
          <p:nvPr/>
        </p:nvCxnSpPr>
        <p:spPr>
          <a:xfrm>
            <a:off x="4573425" y="2157150"/>
            <a:ext cx="1457700" cy="544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8" name="Google Shape;1278;p79"/>
          <p:cNvSpPr txBox="1"/>
          <p:nvPr/>
        </p:nvSpPr>
        <p:spPr>
          <a:xfrm>
            <a:off x="367300" y="1597350"/>
            <a:ext cx="149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Beuth Hochschule</a:t>
            </a:r>
            <a:endParaRPr sz="1000"/>
          </a:p>
        </p:txBody>
      </p:sp>
      <p:sp>
        <p:nvSpPr>
          <p:cNvPr id="1279" name="Google Shape;1279;p79"/>
          <p:cNvSpPr txBox="1"/>
          <p:nvPr/>
        </p:nvSpPr>
        <p:spPr>
          <a:xfrm>
            <a:off x="2009900" y="1597350"/>
            <a:ext cx="133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TV Tower</a:t>
            </a:r>
            <a:endParaRPr sz="1000"/>
          </a:p>
        </p:txBody>
      </p:sp>
      <p:sp>
        <p:nvSpPr>
          <p:cNvPr id="1280" name="Google Shape;1280;p79"/>
          <p:cNvSpPr txBox="1"/>
          <p:nvPr/>
        </p:nvSpPr>
        <p:spPr>
          <a:xfrm>
            <a:off x="3411825" y="1597350"/>
            <a:ext cx="370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Hauptbahnhof</a:t>
            </a: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0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80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LoRaWAN Use Cases</a:t>
            </a:r>
            <a:endParaRPr b="1" i="1"/>
          </a:p>
        </p:txBody>
      </p:sp>
      <p:sp>
        <p:nvSpPr>
          <p:cNvPr id="1287" name="Google Shape;1287;p80"/>
          <p:cNvSpPr txBox="1"/>
          <p:nvPr/>
        </p:nvSpPr>
        <p:spPr>
          <a:xfrm>
            <a:off x="325750" y="1219125"/>
            <a:ext cx="14040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Deutsche Bahn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88" name="Google Shape;1288;p80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89" name="Google Shape;1289;p80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1290" name="Google Shape;1290;p80"/>
          <p:cNvSpPr txBox="1"/>
          <p:nvPr/>
        </p:nvSpPr>
        <p:spPr>
          <a:xfrm>
            <a:off x="200800" y="4107025"/>
            <a:ext cx="246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3"/>
              </a:rPr>
              <a:t>https://www.youtube.com/watch?v=7zXNnb2qr6s&amp;pp=qAMBugMGCgJkZRAB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https://www.youtube.com/watch?v=31AhzOoprPw</a:t>
            </a:r>
            <a:endParaRPr sz="500"/>
          </a:p>
        </p:txBody>
      </p:sp>
      <p:pic>
        <p:nvPicPr>
          <p:cNvPr id="1291" name="Google Shape;1291;p80"/>
          <p:cNvPicPr preferRelativeResize="0"/>
          <p:nvPr/>
        </p:nvPicPr>
        <p:blipFill rotWithShape="1">
          <a:blip r:embed="rId4">
            <a:alphaModFix/>
          </a:blip>
          <a:srcRect b="7638" l="1283" r="0" t="6339"/>
          <a:stretch/>
        </p:blipFill>
        <p:spPr>
          <a:xfrm>
            <a:off x="4126450" y="1496400"/>
            <a:ext cx="4865150" cy="2649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2" name="Google Shape;129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79325"/>
            <a:ext cx="3640478" cy="227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1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1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LoRaWAN Use Cases</a:t>
            </a:r>
            <a:endParaRPr b="1" i="1"/>
          </a:p>
        </p:txBody>
      </p:sp>
      <p:sp>
        <p:nvSpPr>
          <p:cNvPr id="1299" name="Google Shape;1299;p81"/>
          <p:cNvSpPr txBox="1"/>
          <p:nvPr/>
        </p:nvSpPr>
        <p:spPr>
          <a:xfrm>
            <a:off x="325750" y="1219125"/>
            <a:ext cx="14040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Deutsche Bahn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00" name="Google Shape;1300;p81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01" name="Google Shape;1301;p81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1302" name="Google Shape;1302;p81"/>
          <p:cNvSpPr txBox="1"/>
          <p:nvPr/>
        </p:nvSpPr>
        <p:spPr>
          <a:xfrm>
            <a:off x="200800" y="4107025"/>
            <a:ext cx="246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3"/>
              </a:rPr>
              <a:t>https://www.youtube.com/watch?v=7zXNnb2qr6s&amp;pp=qAMBugMGCgJkZRAB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https://www.youtube.com/watch?v=31AhzOoprPw</a:t>
            </a:r>
            <a:endParaRPr sz="500"/>
          </a:p>
        </p:txBody>
      </p:sp>
      <p:pic>
        <p:nvPicPr>
          <p:cNvPr id="1303" name="Google Shape;130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000" y="1301100"/>
            <a:ext cx="5338080" cy="33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82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82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LoRaWAN Use Cases</a:t>
            </a:r>
            <a:endParaRPr b="1" i="1"/>
          </a:p>
        </p:txBody>
      </p:sp>
      <p:sp>
        <p:nvSpPr>
          <p:cNvPr id="1310" name="Google Shape;1310;p82"/>
          <p:cNvSpPr txBox="1"/>
          <p:nvPr/>
        </p:nvSpPr>
        <p:spPr>
          <a:xfrm>
            <a:off x="325750" y="1219125"/>
            <a:ext cx="14040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Deutsche Bahn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11" name="Google Shape;1311;p82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12" name="Google Shape;1312;p82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1313" name="Google Shape;1313;p82"/>
          <p:cNvSpPr txBox="1"/>
          <p:nvPr/>
        </p:nvSpPr>
        <p:spPr>
          <a:xfrm>
            <a:off x="200800" y="4107025"/>
            <a:ext cx="246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3"/>
              </a:rPr>
              <a:t>https://www.youtube.com/watch?v=7zXNnb2qr6s&amp;pp=qAMBugMGCgJkZRAB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https://www.youtube.com/watch?v=31AhzOoprPw</a:t>
            </a:r>
            <a:endParaRPr sz="500"/>
          </a:p>
        </p:txBody>
      </p:sp>
      <p:pic>
        <p:nvPicPr>
          <p:cNvPr id="1314" name="Google Shape;1314;p82"/>
          <p:cNvPicPr preferRelativeResize="0"/>
          <p:nvPr/>
        </p:nvPicPr>
        <p:blipFill rotWithShape="1">
          <a:blip r:embed="rId4">
            <a:alphaModFix/>
          </a:blip>
          <a:srcRect b="23468" l="5634" r="28467" t="17697"/>
          <a:stretch/>
        </p:blipFill>
        <p:spPr>
          <a:xfrm>
            <a:off x="325750" y="1716675"/>
            <a:ext cx="3517526" cy="19628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15" name="Google Shape;1315;p82"/>
          <p:cNvGrpSpPr/>
          <p:nvPr/>
        </p:nvGrpSpPr>
        <p:grpSpPr>
          <a:xfrm>
            <a:off x="4298650" y="1690325"/>
            <a:ext cx="2581250" cy="2274650"/>
            <a:chOff x="4298650" y="1690325"/>
            <a:chExt cx="2581250" cy="2274650"/>
          </a:xfrm>
        </p:grpSpPr>
        <p:pic>
          <p:nvPicPr>
            <p:cNvPr id="1316" name="Google Shape;1316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98650" y="1690325"/>
              <a:ext cx="2581250" cy="193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7" name="Google Shape;1317;p82"/>
            <p:cNvSpPr txBox="1"/>
            <p:nvPr/>
          </p:nvSpPr>
          <p:spPr>
            <a:xfrm>
              <a:off x="4298675" y="3626275"/>
              <a:ext cx="258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https://www.thethingsnetwork.org/community/berlin/post/german-railways-1st-outside-field-testing-of-paxcounter-using-ttn-berlin-central-railway-station</a:t>
              </a:r>
              <a:endParaRPr sz="500"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83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83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LoRaWAN Use Cases</a:t>
            </a:r>
            <a:endParaRPr b="1" i="1"/>
          </a:p>
        </p:txBody>
      </p:sp>
      <p:sp>
        <p:nvSpPr>
          <p:cNvPr id="1324" name="Google Shape;1324;p83"/>
          <p:cNvSpPr txBox="1"/>
          <p:nvPr/>
        </p:nvSpPr>
        <p:spPr>
          <a:xfrm>
            <a:off x="325750" y="1219125"/>
            <a:ext cx="14040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Deutsche Bahn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25" name="Google Shape;1325;p83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26" name="Google Shape;1326;p83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1327" name="Google Shape;1327;p83"/>
          <p:cNvSpPr txBox="1"/>
          <p:nvPr/>
        </p:nvSpPr>
        <p:spPr>
          <a:xfrm>
            <a:off x="200800" y="4107025"/>
            <a:ext cx="246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3"/>
              </a:rPr>
              <a:t>https://www.youtube.com/watch?v=7zXNnb2qr6s&amp;pp=qAMBugMGCgJkZRAB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https://www.youtube.com/watch?v=31AhzOoprPw</a:t>
            </a:r>
            <a:endParaRPr sz="500"/>
          </a:p>
        </p:txBody>
      </p:sp>
      <p:pic>
        <p:nvPicPr>
          <p:cNvPr id="1328" name="Google Shape;132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50" y="1759600"/>
            <a:ext cx="3585226" cy="2210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9" name="Google Shape;1329;p83"/>
          <p:cNvPicPr preferRelativeResize="0"/>
          <p:nvPr/>
        </p:nvPicPr>
        <p:blipFill rotWithShape="1">
          <a:blip r:embed="rId5">
            <a:alphaModFix/>
          </a:blip>
          <a:srcRect b="7638" l="1283" r="0" t="6339"/>
          <a:stretch/>
        </p:blipFill>
        <p:spPr>
          <a:xfrm>
            <a:off x="4126450" y="1496400"/>
            <a:ext cx="4865150" cy="2649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4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84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LoRaWAN Use Cases</a:t>
            </a:r>
            <a:endParaRPr b="1" i="1"/>
          </a:p>
        </p:txBody>
      </p:sp>
      <p:sp>
        <p:nvSpPr>
          <p:cNvPr id="1336" name="Google Shape;1336;p84"/>
          <p:cNvSpPr txBox="1"/>
          <p:nvPr/>
        </p:nvSpPr>
        <p:spPr>
          <a:xfrm>
            <a:off x="325750" y="1219125"/>
            <a:ext cx="14040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Deutsche Bahn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37" name="Google Shape;1337;p84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38" name="Google Shape;1338;p84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Cloud Connectivity of Dustbins</a:t>
            </a:r>
            <a:endParaRPr/>
          </a:p>
        </p:txBody>
      </p:sp>
      <p:sp>
        <p:nvSpPr>
          <p:cNvPr id="1339" name="Google Shape;1339;p84"/>
          <p:cNvSpPr txBox="1"/>
          <p:nvPr/>
        </p:nvSpPr>
        <p:spPr>
          <a:xfrm>
            <a:off x="200800" y="4107025"/>
            <a:ext cx="246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3"/>
              </a:rPr>
              <a:t>https://www.youtube.com/watch?v=7zXNnb2qr6s&amp;pp=qAMBugMGCgJkZRAB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https://www.youtube.com/watch?v=31AhzOoprPw</a:t>
            </a:r>
            <a:endParaRPr sz="500"/>
          </a:p>
        </p:txBody>
      </p:sp>
      <p:pic>
        <p:nvPicPr>
          <p:cNvPr id="1340" name="Google Shape;134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50" y="1597350"/>
            <a:ext cx="2842899" cy="1828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1" name="Google Shape;134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275" y="1597350"/>
            <a:ext cx="3280538" cy="1828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2" name="Google Shape;1342;p84"/>
          <p:cNvSpPr txBox="1"/>
          <p:nvPr/>
        </p:nvSpPr>
        <p:spPr>
          <a:xfrm>
            <a:off x="323900" y="3556400"/>
            <a:ext cx="28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Clock Synchronization</a:t>
            </a:r>
            <a:endParaRPr/>
          </a:p>
        </p:txBody>
      </p:sp>
      <p:sp>
        <p:nvSpPr>
          <p:cNvPr id="1343" name="Google Shape;1343;p84"/>
          <p:cNvSpPr txBox="1"/>
          <p:nvPr/>
        </p:nvSpPr>
        <p:spPr>
          <a:xfrm>
            <a:off x="3256275" y="1172925"/>
            <a:ext cx="32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Smart Damage Report</a:t>
            </a:r>
            <a:endParaRPr/>
          </a:p>
        </p:txBody>
      </p:sp>
      <p:pic>
        <p:nvPicPr>
          <p:cNvPr id="1344" name="Google Shape;134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4451" y="1597350"/>
            <a:ext cx="2437088" cy="1828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5" name="Google Shape;1345;p84"/>
          <p:cNvSpPr txBox="1"/>
          <p:nvPr/>
        </p:nvSpPr>
        <p:spPr>
          <a:xfrm>
            <a:off x="6624450" y="1172925"/>
            <a:ext cx="24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Crowd Estimating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85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Physical layer of the MURMEL Network</a:t>
            </a:r>
            <a:endParaRPr/>
          </a:p>
        </p:txBody>
      </p:sp>
      <p:sp>
        <p:nvSpPr>
          <p:cNvPr id="1351" name="Google Shape;1351;p85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85"/>
          <p:cNvSpPr txBox="1"/>
          <p:nvPr/>
        </p:nvSpPr>
        <p:spPr>
          <a:xfrm>
            <a:off x="240025" y="7485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TTN Network Coverage Test in Berlin</a:t>
            </a:r>
            <a:endParaRPr b="1" i="1"/>
          </a:p>
        </p:txBody>
      </p:sp>
      <p:grpSp>
        <p:nvGrpSpPr>
          <p:cNvPr id="1353" name="Google Shape;1353;p85"/>
          <p:cNvGrpSpPr/>
          <p:nvPr/>
        </p:nvGrpSpPr>
        <p:grpSpPr>
          <a:xfrm>
            <a:off x="6949300" y="1457475"/>
            <a:ext cx="2032925" cy="2934152"/>
            <a:chOff x="6949300" y="1457475"/>
            <a:chExt cx="2032925" cy="2934152"/>
          </a:xfrm>
        </p:grpSpPr>
        <p:sp>
          <p:nvSpPr>
            <p:cNvPr id="1354" name="Google Shape;1354;p85"/>
            <p:cNvSpPr txBox="1"/>
            <p:nvPr/>
          </p:nvSpPr>
          <p:spPr>
            <a:xfrm>
              <a:off x="6949338" y="1457475"/>
              <a:ext cx="20328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Result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1355" name="Google Shape;1355;p85"/>
            <p:cNvSpPr txBox="1"/>
            <p:nvPr/>
          </p:nvSpPr>
          <p:spPr>
            <a:xfrm>
              <a:off x="6949338" y="1765275"/>
              <a:ext cx="2032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In some parts of Berlin TTN has a good coverage but there are still places without TTN network such as Ernst Reuter Platz.</a:t>
              </a:r>
              <a:endParaRPr sz="1000"/>
            </a:p>
          </p:txBody>
        </p:sp>
        <p:pic>
          <p:nvPicPr>
            <p:cNvPr id="1356" name="Google Shape;1356;p85"/>
            <p:cNvPicPr preferRelativeResize="0"/>
            <p:nvPr/>
          </p:nvPicPr>
          <p:blipFill rotWithShape="1">
            <a:blip r:embed="rId3">
              <a:alphaModFix/>
            </a:blip>
            <a:srcRect b="28652" l="19312" r="11664" t="0"/>
            <a:stretch/>
          </p:blipFill>
          <p:spPr>
            <a:xfrm>
              <a:off x="6949300" y="2565664"/>
              <a:ext cx="2032925" cy="1825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7" name="Google Shape;135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372" y="1957958"/>
            <a:ext cx="1091900" cy="2570368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85"/>
          <p:cNvSpPr txBox="1"/>
          <p:nvPr/>
        </p:nvSpPr>
        <p:spPr>
          <a:xfrm>
            <a:off x="137325" y="1497100"/>
            <a:ext cx="20328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Prototype and field test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59" name="Google Shape;1359;p85"/>
          <p:cNvSpPr txBox="1"/>
          <p:nvPr>
            <p:ph idx="2" type="body"/>
          </p:nvPr>
        </p:nvSpPr>
        <p:spPr>
          <a:xfrm>
            <a:off x="106136" y="128222"/>
            <a:ext cx="7948200" cy="17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Defining the Physical Layer of Smart Dustbins</a:t>
            </a:r>
            <a:endParaRPr/>
          </a:p>
        </p:txBody>
      </p:sp>
      <p:sp>
        <p:nvSpPr>
          <p:cNvPr id="1360" name="Google Shape;1360;p85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1361" name="Google Shape;1361;p85"/>
          <p:cNvCxnSpPr/>
          <p:nvPr/>
        </p:nvCxnSpPr>
        <p:spPr>
          <a:xfrm>
            <a:off x="3397750" y="2790150"/>
            <a:ext cx="309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2" name="Google Shape;1362;p85"/>
          <p:cNvSpPr txBox="1"/>
          <p:nvPr/>
        </p:nvSpPr>
        <p:spPr>
          <a:xfrm>
            <a:off x="3695575" y="2622600"/>
            <a:ext cx="103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WiFi Antenna</a:t>
            </a:r>
            <a:endParaRPr sz="1000"/>
          </a:p>
        </p:txBody>
      </p:sp>
      <p:cxnSp>
        <p:nvCxnSpPr>
          <p:cNvPr id="1363" name="Google Shape;1363;p85"/>
          <p:cNvCxnSpPr/>
          <p:nvPr/>
        </p:nvCxnSpPr>
        <p:spPr>
          <a:xfrm>
            <a:off x="3167400" y="2237950"/>
            <a:ext cx="525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4" name="Google Shape;1364;p85"/>
          <p:cNvSpPr txBox="1"/>
          <p:nvPr/>
        </p:nvSpPr>
        <p:spPr>
          <a:xfrm>
            <a:off x="3695575" y="2076275"/>
            <a:ext cx="103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Battery</a:t>
            </a:r>
            <a:endParaRPr sz="1000"/>
          </a:p>
        </p:txBody>
      </p:sp>
      <p:cxnSp>
        <p:nvCxnSpPr>
          <p:cNvPr id="1365" name="Google Shape;1365;p85"/>
          <p:cNvCxnSpPr/>
          <p:nvPr/>
        </p:nvCxnSpPr>
        <p:spPr>
          <a:xfrm>
            <a:off x="3001750" y="3863450"/>
            <a:ext cx="705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6" name="Google Shape;1366;p85"/>
          <p:cNvSpPr txBox="1"/>
          <p:nvPr/>
        </p:nvSpPr>
        <p:spPr>
          <a:xfrm>
            <a:off x="3764175" y="3618950"/>
            <a:ext cx="10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LoRaWAN Module</a:t>
            </a:r>
            <a:endParaRPr sz="1000"/>
          </a:p>
        </p:txBody>
      </p:sp>
      <p:pic>
        <p:nvPicPr>
          <p:cNvPr id="1367" name="Google Shape;136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325" y="1957958"/>
            <a:ext cx="2032927" cy="271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85"/>
          <p:cNvSpPr txBox="1"/>
          <p:nvPr/>
        </p:nvSpPr>
        <p:spPr>
          <a:xfrm>
            <a:off x="2444300" y="1503600"/>
            <a:ext cx="22329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Hardware test unit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69" name="Google Shape;1369;p85"/>
          <p:cNvSpPr/>
          <p:nvPr/>
        </p:nvSpPr>
        <p:spPr>
          <a:xfrm>
            <a:off x="799400" y="3919850"/>
            <a:ext cx="287400" cy="561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0" name="Google Shape;1370;p85"/>
          <p:cNvCxnSpPr>
            <a:stCxn id="1369" idx="3"/>
          </p:cNvCxnSpPr>
          <p:nvPr/>
        </p:nvCxnSpPr>
        <p:spPr>
          <a:xfrm flipH="1" rot="10800000">
            <a:off x="1086800" y="3492050"/>
            <a:ext cx="1290300" cy="708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1" name="Google Shape;1371;p85"/>
          <p:cNvSpPr txBox="1"/>
          <p:nvPr/>
        </p:nvSpPr>
        <p:spPr>
          <a:xfrm>
            <a:off x="3695575" y="3168925"/>
            <a:ext cx="103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GPS Module</a:t>
            </a:r>
            <a:endParaRPr sz="1000"/>
          </a:p>
        </p:txBody>
      </p:sp>
      <p:cxnSp>
        <p:nvCxnSpPr>
          <p:cNvPr id="1372" name="Google Shape;1372;p85"/>
          <p:cNvCxnSpPr/>
          <p:nvPr/>
        </p:nvCxnSpPr>
        <p:spPr>
          <a:xfrm>
            <a:off x="2987400" y="3370725"/>
            <a:ext cx="7056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Introduction</a:t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106125" y="751425"/>
            <a:ext cx="80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arenR"/>
            </a:pPr>
            <a:r>
              <a:rPr b="1" lang="de" sz="1200">
                <a:solidFill>
                  <a:srgbClr val="434343"/>
                </a:solidFill>
              </a:rPr>
              <a:t>Online System Monitoring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5054775" y="85400"/>
            <a:ext cx="29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40" name="Google Shape;140;p14"/>
          <p:cNvGrpSpPr/>
          <p:nvPr/>
        </p:nvGrpSpPr>
        <p:grpSpPr>
          <a:xfrm>
            <a:off x="5726450" y="1647550"/>
            <a:ext cx="3295200" cy="1756875"/>
            <a:chOff x="5758825" y="1807150"/>
            <a:chExt cx="3295200" cy="1756875"/>
          </a:xfrm>
        </p:grpSpPr>
        <p:sp>
          <p:nvSpPr>
            <p:cNvPr id="141" name="Google Shape;141;p14"/>
            <p:cNvSpPr txBox="1"/>
            <p:nvPr/>
          </p:nvSpPr>
          <p:spPr>
            <a:xfrm>
              <a:off x="5758825" y="1807150"/>
              <a:ext cx="32952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Use cases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5758825" y="2132425"/>
              <a:ext cx="3295200" cy="14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Geolocation &amp; </a:t>
              </a:r>
              <a:r>
                <a:rPr lang="de" sz="1200"/>
                <a:t>Robot Tracking</a:t>
              </a:r>
              <a:endParaRPr sz="1200"/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Following the route details</a:t>
              </a:r>
              <a:endParaRPr sz="1200"/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Monitoring the crucial state of the vehicle components such as</a:t>
              </a:r>
              <a:endParaRPr sz="1200"/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sensors</a:t>
              </a:r>
              <a:endParaRPr sz="1200"/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actuators </a:t>
              </a:r>
              <a:endParaRPr sz="1200"/>
            </a:p>
          </p:txBody>
        </p:sp>
      </p:grpSp>
      <p:grpSp>
        <p:nvGrpSpPr>
          <p:cNvPr id="143" name="Google Shape;143;p14"/>
          <p:cNvGrpSpPr/>
          <p:nvPr/>
        </p:nvGrpSpPr>
        <p:grpSpPr>
          <a:xfrm>
            <a:off x="288400" y="1308850"/>
            <a:ext cx="2509500" cy="3002501"/>
            <a:chOff x="320775" y="1468450"/>
            <a:chExt cx="2509500" cy="3002501"/>
          </a:xfrm>
        </p:grpSpPr>
        <p:pic>
          <p:nvPicPr>
            <p:cNvPr id="144" name="Google Shape;14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0825" y="1807150"/>
              <a:ext cx="2509424" cy="2663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4"/>
            <p:cNvSpPr txBox="1"/>
            <p:nvPr/>
          </p:nvSpPr>
          <p:spPr>
            <a:xfrm>
              <a:off x="320775" y="1468450"/>
              <a:ext cx="250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Robot Tracking Map</a:t>
              </a:r>
              <a:endParaRPr sz="1000"/>
            </a:p>
          </p:txBody>
        </p:sp>
      </p:grpSp>
      <p:grpSp>
        <p:nvGrpSpPr>
          <p:cNvPr id="146" name="Google Shape;146;p14"/>
          <p:cNvGrpSpPr/>
          <p:nvPr/>
        </p:nvGrpSpPr>
        <p:grpSpPr>
          <a:xfrm>
            <a:off x="2968788" y="1308850"/>
            <a:ext cx="2390400" cy="3002499"/>
            <a:chOff x="3001163" y="1468450"/>
            <a:chExt cx="2390400" cy="3002499"/>
          </a:xfrm>
        </p:grpSpPr>
        <p:pic>
          <p:nvPicPr>
            <p:cNvPr id="147" name="Google Shape;14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09550" y="1807150"/>
              <a:ext cx="2373625" cy="26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4"/>
            <p:cNvSpPr txBox="1"/>
            <p:nvPr/>
          </p:nvSpPr>
          <p:spPr>
            <a:xfrm>
              <a:off x="3001163" y="1468450"/>
              <a:ext cx="2390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Telemetry Data Monitoring</a:t>
              </a:r>
              <a:endParaRPr sz="1000"/>
            </a:p>
          </p:txBody>
        </p:sp>
      </p:grpSp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5904138" y="3711850"/>
            <a:ext cx="889500" cy="369300"/>
          </a:xfrm>
          <a:prstGeom prst="homePlate">
            <a:avLst>
              <a:gd fmla="val 50000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Dustbin lid opened</a:t>
            </a:r>
            <a:endParaRPr sz="1000"/>
          </a:p>
        </p:txBody>
      </p:sp>
      <p:sp>
        <p:nvSpPr>
          <p:cNvPr id="151" name="Google Shape;151;p14"/>
          <p:cNvSpPr/>
          <p:nvPr/>
        </p:nvSpPr>
        <p:spPr>
          <a:xfrm>
            <a:off x="6702963" y="3711850"/>
            <a:ext cx="1107600" cy="369300"/>
          </a:xfrm>
          <a:prstGeom prst="chevron">
            <a:avLst>
              <a:gd fmla="val 50000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Garbage pressed</a:t>
            </a:r>
            <a:endParaRPr sz="1000"/>
          </a:p>
        </p:txBody>
      </p:sp>
      <p:sp>
        <p:nvSpPr>
          <p:cNvPr id="152" name="Google Shape;152;p14"/>
          <p:cNvSpPr/>
          <p:nvPr/>
        </p:nvSpPr>
        <p:spPr>
          <a:xfrm>
            <a:off x="7736377" y="3711850"/>
            <a:ext cx="1285200" cy="369300"/>
          </a:xfrm>
          <a:prstGeom prst="chevron">
            <a:avLst>
              <a:gd fmla="val 50000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Dustbin lid closed</a:t>
            </a:r>
            <a:endParaRPr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86"/>
          <p:cNvSpPr txBox="1"/>
          <p:nvPr>
            <p:ph idx="1" type="body"/>
          </p:nvPr>
        </p:nvSpPr>
        <p:spPr>
          <a:xfrm>
            <a:off x="516097" y="2859881"/>
            <a:ext cx="7147800" cy="38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Application Layer of the MURMEL Network</a:t>
            </a:r>
            <a:endParaRPr/>
          </a:p>
        </p:txBody>
      </p:sp>
      <p:sp>
        <p:nvSpPr>
          <p:cNvPr id="1378" name="Google Shape;1378;p86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7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Application Layer of the MURMEL Network</a:t>
            </a:r>
            <a:endParaRPr/>
          </a:p>
        </p:txBody>
      </p:sp>
      <p:sp>
        <p:nvSpPr>
          <p:cNvPr id="1384" name="Google Shape;1384;p87"/>
          <p:cNvSpPr txBox="1"/>
          <p:nvPr>
            <p:ph idx="2" type="body"/>
          </p:nvPr>
        </p:nvSpPr>
        <p:spPr>
          <a:xfrm>
            <a:off x="106136" y="128222"/>
            <a:ext cx="7948200" cy="17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Smart dustbins using LPWAN </a:t>
            </a:r>
            <a:endParaRPr/>
          </a:p>
        </p:txBody>
      </p:sp>
      <p:sp>
        <p:nvSpPr>
          <p:cNvPr id="1385" name="Google Shape;1385;p87"/>
          <p:cNvSpPr txBox="1"/>
          <p:nvPr/>
        </p:nvSpPr>
        <p:spPr>
          <a:xfrm>
            <a:off x="210375" y="869525"/>
            <a:ext cx="74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Application layer of the MURMEL Network consists of 4 main components</a:t>
            </a:r>
            <a:endParaRPr/>
          </a:p>
        </p:txBody>
      </p:sp>
      <p:sp>
        <p:nvSpPr>
          <p:cNvPr id="1386" name="Google Shape;1386;p87"/>
          <p:cNvSpPr txBox="1"/>
          <p:nvPr/>
        </p:nvSpPr>
        <p:spPr>
          <a:xfrm>
            <a:off x="316075" y="1197875"/>
            <a:ext cx="269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Communication Protocol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Visualization Service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Route Planning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Video Streaming Server</a:t>
            </a:r>
            <a:endParaRPr/>
          </a:p>
        </p:txBody>
      </p:sp>
      <p:sp>
        <p:nvSpPr>
          <p:cNvPr id="1387" name="Google Shape;1387;p87"/>
          <p:cNvSpPr txBox="1"/>
          <p:nvPr/>
        </p:nvSpPr>
        <p:spPr>
          <a:xfrm>
            <a:off x="2485813" y="261180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Visualization Service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88" name="Google Shape;1388;p87"/>
          <p:cNvSpPr txBox="1"/>
          <p:nvPr/>
        </p:nvSpPr>
        <p:spPr>
          <a:xfrm>
            <a:off x="4626588" y="261180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*Route Planning Service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89" name="Google Shape;1389;p87"/>
          <p:cNvSpPr txBox="1"/>
          <p:nvPr/>
        </p:nvSpPr>
        <p:spPr>
          <a:xfrm>
            <a:off x="6833513" y="2611800"/>
            <a:ext cx="20403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1200">
                <a:solidFill>
                  <a:schemeClr val="lt1"/>
                </a:solidFill>
              </a:rPr>
              <a:t>Video Streaming Service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1390" name="Google Shape;1390;p87"/>
          <p:cNvGrpSpPr/>
          <p:nvPr/>
        </p:nvGrpSpPr>
        <p:grpSpPr>
          <a:xfrm>
            <a:off x="270188" y="2611800"/>
            <a:ext cx="2040313" cy="1569900"/>
            <a:chOff x="270188" y="2611800"/>
            <a:chExt cx="2040313" cy="1569900"/>
          </a:xfrm>
        </p:grpSpPr>
        <p:sp>
          <p:nvSpPr>
            <p:cNvPr id="1391" name="Google Shape;1391;p87"/>
            <p:cNvSpPr txBox="1"/>
            <p:nvPr/>
          </p:nvSpPr>
          <p:spPr>
            <a:xfrm>
              <a:off x="270188" y="2611800"/>
              <a:ext cx="20403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Communication Protocol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1392" name="Google Shape;1392;p87"/>
            <p:cNvSpPr txBox="1"/>
            <p:nvPr/>
          </p:nvSpPr>
          <p:spPr>
            <a:xfrm>
              <a:off x="270201" y="2919600"/>
              <a:ext cx="20403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Lightweight communication protocol to handle telemetry data.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sp>
        <p:nvSpPr>
          <p:cNvPr id="1393" name="Google Shape;1393;p87"/>
          <p:cNvSpPr txBox="1"/>
          <p:nvPr/>
        </p:nvSpPr>
        <p:spPr>
          <a:xfrm>
            <a:off x="2485825" y="2919600"/>
            <a:ext cx="204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IoT Platform with dashboard feature supporting static and dynamic widgets to create UI.</a:t>
            </a:r>
            <a:endParaRPr sz="1000"/>
          </a:p>
        </p:txBody>
      </p:sp>
      <p:sp>
        <p:nvSpPr>
          <p:cNvPr id="1394" name="Google Shape;1394;p87"/>
          <p:cNvSpPr txBox="1"/>
          <p:nvPr/>
        </p:nvSpPr>
        <p:spPr>
          <a:xfrm>
            <a:off x="4626600" y="2919600"/>
            <a:ext cx="204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interface to push route update  to robots</a:t>
            </a:r>
            <a:endParaRPr sz="1000"/>
          </a:p>
        </p:txBody>
      </p:sp>
      <p:sp>
        <p:nvSpPr>
          <p:cNvPr id="1395" name="Google Shape;1395;p87"/>
          <p:cNvSpPr txBox="1"/>
          <p:nvPr/>
        </p:nvSpPr>
        <p:spPr>
          <a:xfrm>
            <a:off x="6833513" y="2919600"/>
            <a:ext cx="204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An interface to access robots cameras</a:t>
            </a:r>
            <a:endParaRPr sz="1000"/>
          </a:p>
        </p:txBody>
      </p:sp>
      <p:sp>
        <p:nvSpPr>
          <p:cNvPr id="1396" name="Google Shape;1396;p87"/>
          <p:cNvSpPr txBox="1"/>
          <p:nvPr/>
        </p:nvSpPr>
        <p:spPr>
          <a:xfrm>
            <a:off x="210375" y="43013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*Still under development</a:t>
            </a:r>
            <a:endParaRPr sz="1000"/>
          </a:p>
        </p:txBody>
      </p:sp>
      <p:sp>
        <p:nvSpPr>
          <p:cNvPr id="1397" name="Google Shape;1397;p87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88"/>
          <p:cNvSpPr txBox="1"/>
          <p:nvPr/>
        </p:nvSpPr>
        <p:spPr>
          <a:xfrm>
            <a:off x="106095" y="1207500"/>
            <a:ext cx="25911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arenR"/>
            </a:pPr>
            <a:r>
              <a:rPr b="1" lang="de" sz="1200">
                <a:solidFill>
                  <a:schemeClr val="lt1"/>
                </a:solidFill>
              </a:rPr>
              <a:t>Communication Protocol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403" name="Google Shape;1403;p88"/>
          <p:cNvSpPr txBox="1"/>
          <p:nvPr/>
        </p:nvSpPr>
        <p:spPr>
          <a:xfrm>
            <a:off x="118783" y="748300"/>
            <a:ext cx="634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Two most common IoT communication protocols for sending telemetry messages are MQTT and CoAP </a:t>
            </a:r>
            <a:endParaRPr sz="1000"/>
          </a:p>
        </p:txBody>
      </p:sp>
      <p:sp>
        <p:nvSpPr>
          <p:cNvPr id="1404" name="Google Shape;1404;p88"/>
          <p:cNvSpPr txBox="1"/>
          <p:nvPr/>
        </p:nvSpPr>
        <p:spPr>
          <a:xfrm>
            <a:off x="118775" y="1635800"/>
            <a:ext cx="20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MQTT Architecture  </a:t>
            </a:r>
            <a:endParaRPr b="1" sz="1200"/>
          </a:p>
        </p:txBody>
      </p:sp>
      <p:sp>
        <p:nvSpPr>
          <p:cNvPr id="1405" name="Google Shape;1405;p88"/>
          <p:cNvSpPr txBox="1"/>
          <p:nvPr/>
        </p:nvSpPr>
        <p:spPr>
          <a:xfrm>
            <a:off x="118775" y="3245650"/>
            <a:ext cx="20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CoAP Architecture</a:t>
            </a:r>
            <a:endParaRPr b="1" sz="1200"/>
          </a:p>
        </p:txBody>
      </p:sp>
      <p:grpSp>
        <p:nvGrpSpPr>
          <p:cNvPr id="1406" name="Google Shape;1406;p88"/>
          <p:cNvGrpSpPr/>
          <p:nvPr/>
        </p:nvGrpSpPr>
        <p:grpSpPr>
          <a:xfrm>
            <a:off x="173975" y="1973925"/>
            <a:ext cx="3344375" cy="950138"/>
            <a:chOff x="4110625" y="1042138"/>
            <a:chExt cx="3344375" cy="950138"/>
          </a:xfrm>
        </p:grpSpPr>
        <p:sp>
          <p:nvSpPr>
            <p:cNvPr id="1407" name="Google Shape;1407;p88"/>
            <p:cNvSpPr/>
            <p:nvPr/>
          </p:nvSpPr>
          <p:spPr>
            <a:xfrm>
              <a:off x="5482950" y="1409675"/>
              <a:ext cx="702300" cy="58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Server</a:t>
              </a:r>
              <a:endParaRPr sz="1200"/>
            </a:p>
          </p:txBody>
        </p:sp>
        <p:sp>
          <p:nvSpPr>
            <p:cNvPr id="1408" name="Google Shape;1408;p88"/>
            <p:cNvSpPr/>
            <p:nvPr/>
          </p:nvSpPr>
          <p:spPr>
            <a:xfrm>
              <a:off x="4110625" y="1534600"/>
              <a:ext cx="623400" cy="22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Client</a:t>
              </a:r>
              <a:endParaRPr sz="1200"/>
            </a:p>
          </p:txBody>
        </p:sp>
        <p:sp>
          <p:nvSpPr>
            <p:cNvPr id="1409" name="Google Shape;1409;p88"/>
            <p:cNvSpPr/>
            <p:nvPr/>
          </p:nvSpPr>
          <p:spPr>
            <a:xfrm>
              <a:off x="6831600" y="1354450"/>
              <a:ext cx="623400" cy="22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Client</a:t>
              </a:r>
              <a:endParaRPr sz="1200"/>
            </a:p>
          </p:txBody>
        </p:sp>
        <p:sp>
          <p:nvSpPr>
            <p:cNvPr id="1410" name="Google Shape;1410;p88"/>
            <p:cNvSpPr/>
            <p:nvPr/>
          </p:nvSpPr>
          <p:spPr>
            <a:xfrm>
              <a:off x="6831600" y="1764275"/>
              <a:ext cx="623400" cy="22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Client</a:t>
              </a:r>
              <a:endParaRPr sz="1200"/>
            </a:p>
          </p:txBody>
        </p:sp>
        <p:grpSp>
          <p:nvGrpSpPr>
            <p:cNvPr id="1411" name="Google Shape;1411;p88"/>
            <p:cNvGrpSpPr/>
            <p:nvPr/>
          </p:nvGrpSpPr>
          <p:grpSpPr>
            <a:xfrm>
              <a:off x="4848888" y="1645050"/>
              <a:ext cx="481538" cy="117550"/>
              <a:chOff x="4848888" y="1645050"/>
              <a:chExt cx="481538" cy="117550"/>
            </a:xfrm>
          </p:grpSpPr>
          <p:cxnSp>
            <p:nvCxnSpPr>
              <p:cNvPr id="1412" name="Google Shape;1412;p88"/>
              <p:cNvCxnSpPr/>
              <p:nvPr/>
            </p:nvCxnSpPr>
            <p:spPr>
              <a:xfrm>
                <a:off x="4863325" y="164505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13" name="Google Shape;1413;p88"/>
              <p:cNvCxnSpPr/>
              <p:nvPr/>
            </p:nvCxnSpPr>
            <p:spPr>
              <a:xfrm rot="10800000">
                <a:off x="4848888" y="176260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414" name="Google Shape;1414;p88"/>
            <p:cNvGrpSpPr/>
            <p:nvPr/>
          </p:nvGrpSpPr>
          <p:grpSpPr>
            <a:xfrm>
              <a:off x="6274725" y="1409675"/>
              <a:ext cx="481538" cy="117550"/>
              <a:chOff x="4848888" y="1645050"/>
              <a:chExt cx="481538" cy="117550"/>
            </a:xfrm>
          </p:grpSpPr>
          <p:cxnSp>
            <p:nvCxnSpPr>
              <p:cNvPr id="1415" name="Google Shape;1415;p88"/>
              <p:cNvCxnSpPr/>
              <p:nvPr/>
            </p:nvCxnSpPr>
            <p:spPr>
              <a:xfrm>
                <a:off x="4863325" y="164505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16" name="Google Shape;1416;p88"/>
              <p:cNvCxnSpPr/>
              <p:nvPr/>
            </p:nvCxnSpPr>
            <p:spPr>
              <a:xfrm rot="10800000">
                <a:off x="4848888" y="176260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417" name="Google Shape;1417;p88"/>
            <p:cNvGrpSpPr/>
            <p:nvPr/>
          </p:nvGrpSpPr>
          <p:grpSpPr>
            <a:xfrm>
              <a:off x="6274725" y="1819500"/>
              <a:ext cx="481538" cy="117550"/>
              <a:chOff x="4848888" y="1645050"/>
              <a:chExt cx="481538" cy="117550"/>
            </a:xfrm>
          </p:grpSpPr>
          <p:cxnSp>
            <p:nvCxnSpPr>
              <p:cNvPr id="1418" name="Google Shape;1418;p88"/>
              <p:cNvCxnSpPr/>
              <p:nvPr/>
            </p:nvCxnSpPr>
            <p:spPr>
              <a:xfrm>
                <a:off x="4863325" y="164505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19" name="Google Shape;1419;p88"/>
              <p:cNvCxnSpPr/>
              <p:nvPr/>
            </p:nvCxnSpPr>
            <p:spPr>
              <a:xfrm rot="10800000">
                <a:off x="4848888" y="176260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420" name="Google Shape;1420;p88"/>
            <p:cNvSpPr txBox="1"/>
            <p:nvPr/>
          </p:nvSpPr>
          <p:spPr>
            <a:xfrm>
              <a:off x="4622923" y="1101875"/>
              <a:ext cx="1039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Publish “fillness”</a:t>
              </a:r>
              <a:endParaRPr sz="800"/>
            </a:p>
          </p:txBody>
        </p:sp>
        <p:sp>
          <p:nvSpPr>
            <p:cNvPr id="1421" name="Google Shape;1421;p88"/>
            <p:cNvSpPr txBox="1"/>
            <p:nvPr/>
          </p:nvSpPr>
          <p:spPr>
            <a:xfrm>
              <a:off x="6046750" y="1042138"/>
              <a:ext cx="1086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Subscribe “fillness”</a:t>
              </a:r>
              <a:endParaRPr sz="800"/>
            </a:p>
          </p:txBody>
        </p:sp>
      </p:grpSp>
      <p:grpSp>
        <p:nvGrpSpPr>
          <p:cNvPr id="1422" name="Google Shape;1422;p88"/>
          <p:cNvGrpSpPr/>
          <p:nvPr/>
        </p:nvGrpSpPr>
        <p:grpSpPr>
          <a:xfrm>
            <a:off x="262000" y="3578188"/>
            <a:ext cx="2064100" cy="1374513"/>
            <a:chOff x="5283400" y="2961963"/>
            <a:chExt cx="2064100" cy="1374513"/>
          </a:xfrm>
        </p:grpSpPr>
        <p:sp>
          <p:nvSpPr>
            <p:cNvPr id="1423" name="Google Shape;1423;p88"/>
            <p:cNvSpPr/>
            <p:nvPr/>
          </p:nvSpPr>
          <p:spPr>
            <a:xfrm>
              <a:off x="5283400" y="3151700"/>
              <a:ext cx="729600" cy="22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Client</a:t>
              </a:r>
              <a:endParaRPr sz="1200"/>
            </a:p>
          </p:txBody>
        </p:sp>
        <p:sp>
          <p:nvSpPr>
            <p:cNvPr id="1424" name="Google Shape;1424;p88"/>
            <p:cNvSpPr/>
            <p:nvPr/>
          </p:nvSpPr>
          <p:spPr>
            <a:xfrm>
              <a:off x="6617900" y="3178825"/>
              <a:ext cx="729600" cy="22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Server</a:t>
              </a:r>
              <a:endParaRPr sz="1200"/>
            </a:p>
          </p:txBody>
        </p:sp>
        <p:sp>
          <p:nvSpPr>
            <p:cNvPr id="1425" name="Google Shape;1425;p88"/>
            <p:cNvSpPr/>
            <p:nvPr/>
          </p:nvSpPr>
          <p:spPr>
            <a:xfrm>
              <a:off x="5283400" y="4103125"/>
              <a:ext cx="729600" cy="22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Server</a:t>
              </a:r>
              <a:endParaRPr sz="1200"/>
            </a:p>
          </p:txBody>
        </p:sp>
        <p:sp>
          <p:nvSpPr>
            <p:cNvPr id="1426" name="Google Shape;1426;p88"/>
            <p:cNvSpPr/>
            <p:nvPr/>
          </p:nvSpPr>
          <p:spPr>
            <a:xfrm>
              <a:off x="6617900" y="4108475"/>
              <a:ext cx="729600" cy="22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Client</a:t>
              </a:r>
              <a:endParaRPr sz="1200"/>
            </a:p>
          </p:txBody>
        </p:sp>
        <p:grpSp>
          <p:nvGrpSpPr>
            <p:cNvPr id="1427" name="Google Shape;1427;p88"/>
            <p:cNvGrpSpPr/>
            <p:nvPr/>
          </p:nvGrpSpPr>
          <p:grpSpPr>
            <a:xfrm>
              <a:off x="6074675" y="3223525"/>
              <a:ext cx="481538" cy="117550"/>
              <a:chOff x="4848888" y="1645050"/>
              <a:chExt cx="481538" cy="117550"/>
            </a:xfrm>
          </p:grpSpPr>
          <p:cxnSp>
            <p:nvCxnSpPr>
              <p:cNvPr id="1428" name="Google Shape;1428;p88"/>
              <p:cNvCxnSpPr/>
              <p:nvPr/>
            </p:nvCxnSpPr>
            <p:spPr>
              <a:xfrm>
                <a:off x="4863325" y="164505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29" name="Google Shape;1429;p88"/>
              <p:cNvCxnSpPr/>
              <p:nvPr/>
            </p:nvCxnSpPr>
            <p:spPr>
              <a:xfrm rot="10800000">
                <a:off x="4848888" y="176260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430" name="Google Shape;1430;p88"/>
            <p:cNvGrpSpPr/>
            <p:nvPr/>
          </p:nvGrpSpPr>
          <p:grpSpPr>
            <a:xfrm rot="5400000">
              <a:off x="6662800" y="3728524"/>
              <a:ext cx="625806" cy="103420"/>
              <a:chOff x="4848888" y="1645050"/>
              <a:chExt cx="481538" cy="117550"/>
            </a:xfrm>
          </p:grpSpPr>
          <p:cxnSp>
            <p:nvCxnSpPr>
              <p:cNvPr id="1431" name="Google Shape;1431;p88"/>
              <p:cNvCxnSpPr/>
              <p:nvPr/>
            </p:nvCxnSpPr>
            <p:spPr>
              <a:xfrm>
                <a:off x="4863325" y="164505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32" name="Google Shape;1432;p88"/>
              <p:cNvCxnSpPr/>
              <p:nvPr/>
            </p:nvCxnSpPr>
            <p:spPr>
              <a:xfrm rot="10800000">
                <a:off x="4848888" y="176260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433" name="Google Shape;1433;p88"/>
            <p:cNvSpPr/>
            <p:nvPr/>
          </p:nvSpPr>
          <p:spPr>
            <a:xfrm>
              <a:off x="5283400" y="3627413"/>
              <a:ext cx="729600" cy="22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Client</a:t>
              </a:r>
              <a:endParaRPr sz="1200"/>
            </a:p>
          </p:txBody>
        </p:sp>
        <p:grpSp>
          <p:nvGrpSpPr>
            <p:cNvPr id="1434" name="Google Shape;1434;p88"/>
            <p:cNvGrpSpPr/>
            <p:nvPr/>
          </p:nvGrpSpPr>
          <p:grpSpPr>
            <a:xfrm rot="2700000">
              <a:off x="6103640" y="3837883"/>
              <a:ext cx="481533" cy="117549"/>
              <a:chOff x="4848888" y="1645050"/>
              <a:chExt cx="481538" cy="117550"/>
            </a:xfrm>
          </p:grpSpPr>
          <p:cxnSp>
            <p:nvCxnSpPr>
              <p:cNvPr id="1435" name="Google Shape;1435;p88"/>
              <p:cNvCxnSpPr/>
              <p:nvPr/>
            </p:nvCxnSpPr>
            <p:spPr>
              <a:xfrm>
                <a:off x="4863325" y="164505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36" name="Google Shape;1436;p88"/>
              <p:cNvCxnSpPr/>
              <p:nvPr/>
            </p:nvCxnSpPr>
            <p:spPr>
              <a:xfrm rot="10800000">
                <a:off x="4848888" y="176260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437" name="Google Shape;1437;p88"/>
            <p:cNvGrpSpPr/>
            <p:nvPr/>
          </p:nvGrpSpPr>
          <p:grpSpPr>
            <a:xfrm>
              <a:off x="6074675" y="4163700"/>
              <a:ext cx="481538" cy="117550"/>
              <a:chOff x="4848888" y="1645050"/>
              <a:chExt cx="481538" cy="117550"/>
            </a:xfrm>
          </p:grpSpPr>
          <p:cxnSp>
            <p:nvCxnSpPr>
              <p:cNvPr id="1438" name="Google Shape;1438;p88"/>
              <p:cNvCxnSpPr/>
              <p:nvPr/>
            </p:nvCxnSpPr>
            <p:spPr>
              <a:xfrm>
                <a:off x="4863325" y="164505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39" name="Google Shape;1439;p88"/>
              <p:cNvCxnSpPr/>
              <p:nvPr/>
            </p:nvCxnSpPr>
            <p:spPr>
              <a:xfrm rot="10800000">
                <a:off x="4848888" y="1762600"/>
                <a:ext cx="46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440" name="Google Shape;1440;p88"/>
            <p:cNvSpPr txBox="1"/>
            <p:nvPr/>
          </p:nvSpPr>
          <p:spPr>
            <a:xfrm>
              <a:off x="6032713" y="2961963"/>
              <a:ext cx="623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Request</a:t>
              </a:r>
              <a:endParaRPr sz="800"/>
            </a:p>
          </p:txBody>
        </p:sp>
        <p:sp>
          <p:nvSpPr>
            <p:cNvPr id="1441" name="Google Shape;1441;p88"/>
            <p:cNvSpPr txBox="1"/>
            <p:nvPr/>
          </p:nvSpPr>
          <p:spPr>
            <a:xfrm>
              <a:off x="6003747" y="3290663"/>
              <a:ext cx="80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Response</a:t>
              </a:r>
              <a:endParaRPr sz="800"/>
            </a:p>
          </p:txBody>
        </p:sp>
      </p:grpSp>
      <p:sp>
        <p:nvSpPr>
          <p:cNvPr id="1442" name="Google Shape;1442;p88"/>
          <p:cNvSpPr/>
          <p:nvPr/>
        </p:nvSpPr>
        <p:spPr>
          <a:xfrm>
            <a:off x="118775" y="1982700"/>
            <a:ext cx="3465900" cy="112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88"/>
          <p:cNvSpPr/>
          <p:nvPr/>
        </p:nvSpPr>
        <p:spPr>
          <a:xfrm>
            <a:off x="113225" y="3614950"/>
            <a:ext cx="3465900" cy="137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88"/>
          <p:cNvSpPr txBox="1"/>
          <p:nvPr/>
        </p:nvSpPr>
        <p:spPr>
          <a:xfrm>
            <a:off x="3837550" y="3954075"/>
            <a:ext cx="548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8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CoAP is based on server / client structure and not suitable for IPv4 in LTE</a:t>
            </a:r>
            <a:endParaRPr sz="1200"/>
          </a:p>
          <a:p>
            <a:pPr indent="-171450" lvl="0" marL="8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MQTT has more API support</a:t>
            </a:r>
            <a:endParaRPr sz="1200"/>
          </a:p>
        </p:txBody>
      </p:sp>
      <p:pic>
        <p:nvPicPr>
          <p:cNvPr id="1445" name="Google Shape;1445;p88"/>
          <p:cNvPicPr preferRelativeResize="0"/>
          <p:nvPr/>
        </p:nvPicPr>
        <p:blipFill rotWithShape="1">
          <a:blip r:embed="rId3">
            <a:alphaModFix/>
          </a:blip>
          <a:srcRect b="0" l="0" r="0" t="29991"/>
          <a:stretch/>
        </p:blipFill>
        <p:spPr>
          <a:xfrm>
            <a:off x="3837550" y="1973925"/>
            <a:ext cx="3654974" cy="1662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6" name="Google Shape;1446;p88"/>
          <p:cNvSpPr txBox="1"/>
          <p:nvPr/>
        </p:nvSpPr>
        <p:spPr>
          <a:xfrm>
            <a:off x="1751350" y="1635800"/>
            <a:ext cx="4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✔</a:t>
            </a:r>
            <a:endParaRPr/>
          </a:p>
        </p:txBody>
      </p:sp>
      <p:sp>
        <p:nvSpPr>
          <p:cNvPr id="1447" name="Google Shape;1447;p88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Application Layer of the MURMEL Network</a:t>
            </a:r>
            <a:endParaRPr/>
          </a:p>
        </p:txBody>
      </p:sp>
      <p:sp>
        <p:nvSpPr>
          <p:cNvPr id="1448" name="Google Shape;1448;p88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89"/>
          <p:cNvSpPr txBox="1"/>
          <p:nvPr/>
        </p:nvSpPr>
        <p:spPr>
          <a:xfrm>
            <a:off x="118783" y="748300"/>
            <a:ext cx="634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Two most common IoT communication protocols for sending telemetry messages are MQTT and CoAP </a:t>
            </a:r>
            <a:endParaRPr sz="1000"/>
          </a:p>
        </p:txBody>
      </p:sp>
      <p:sp>
        <p:nvSpPr>
          <p:cNvPr id="1454" name="Google Shape;1454;p89"/>
          <p:cNvSpPr txBox="1"/>
          <p:nvPr/>
        </p:nvSpPr>
        <p:spPr>
          <a:xfrm>
            <a:off x="106095" y="1207500"/>
            <a:ext cx="25911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arenR" startAt="2"/>
            </a:pPr>
            <a:r>
              <a:rPr b="1" lang="de" sz="1200">
                <a:solidFill>
                  <a:schemeClr val="lt1"/>
                </a:solidFill>
              </a:rPr>
              <a:t>Visualization Service</a:t>
            </a:r>
            <a:endParaRPr b="1" sz="1200">
              <a:solidFill>
                <a:schemeClr val="lt1"/>
              </a:solidFill>
            </a:endParaRPr>
          </a:p>
        </p:txBody>
      </p:sp>
      <p:graphicFrame>
        <p:nvGraphicFramePr>
          <p:cNvPr id="1455" name="Google Shape;1455;p89"/>
          <p:cNvGraphicFramePr/>
          <p:nvPr/>
        </p:nvGraphicFramePr>
        <p:xfrm>
          <a:off x="118775" y="172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{0A8DE3D4-51E0-48FA-AF90-2EFDB3DD165B}</a:tableStyleId>
              </a:tblPr>
              <a:tblGrid>
                <a:gridCol w="1733100"/>
                <a:gridCol w="2538125"/>
                <a:gridCol w="2569900"/>
              </a:tblGrid>
              <a:tr h="57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C50E1F"/>
                        </a:buClr>
                        <a:buSzPts val="1000"/>
                        <a:buFont typeface="Noto Sans Symbols"/>
                        <a:buAutoNum type="arabicPeriod"/>
                      </a:pPr>
                      <a:r>
                        <a:rPr b="1" lang="de" sz="1000">
                          <a:solidFill>
                            <a:srgbClr val="C50E1F"/>
                          </a:solidFill>
                        </a:rPr>
                        <a:t>Cloud Computing Platform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C50E1F"/>
                        </a:buClr>
                        <a:buSzPts val="1000"/>
                        <a:buFont typeface="Noto Sans Symbols"/>
                        <a:buAutoNum type="arabicPeriod" startAt="2"/>
                      </a:pPr>
                      <a:r>
                        <a:rPr b="1" lang="de" sz="1000">
                          <a:solidFill>
                            <a:srgbClr val="C50E1F"/>
                          </a:solidFill>
                        </a:rPr>
                        <a:t>Open source/limited Dashboard services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Price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High, &gt;300€ /Month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Middle, 0€~150€ /Month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System Complexity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Low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Development effort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High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/>
                        <a:t>Low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56" name="Google Shape;145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875" y="3395975"/>
            <a:ext cx="1372025" cy="3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89"/>
          <p:cNvSpPr txBox="1"/>
          <p:nvPr/>
        </p:nvSpPr>
        <p:spPr>
          <a:xfrm>
            <a:off x="43100" y="4834625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https://openautomationsoftware.com/products/data/azure-iot-gateway-interface/</a:t>
            </a:r>
            <a:endParaRPr sz="500"/>
          </a:p>
        </p:txBody>
      </p:sp>
      <p:pic>
        <p:nvPicPr>
          <p:cNvPr id="1458" name="Google Shape;145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875" y="3836550"/>
            <a:ext cx="963400" cy="481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89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Application Layer of the MURMEL Network</a:t>
            </a:r>
            <a:endParaRPr/>
          </a:p>
        </p:txBody>
      </p:sp>
      <p:pic>
        <p:nvPicPr>
          <p:cNvPr id="1460" name="Google Shape;1460;p89"/>
          <p:cNvPicPr preferRelativeResize="0"/>
          <p:nvPr/>
        </p:nvPicPr>
        <p:blipFill rotWithShape="1">
          <a:blip r:embed="rId5">
            <a:alphaModFix/>
          </a:blip>
          <a:srcRect b="34411" l="14800" r="14111" t="34260"/>
          <a:stretch/>
        </p:blipFill>
        <p:spPr>
          <a:xfrm>
            <a:off x="4390000" y="3522050"/>
            <a:ext cx="1130649" cy="2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89"/>
          <p:cNvSpPr txBox="1"/>
          <p:nvPr/>
        </p:nvSpPr>
        <p:spPr>
          <a:xfrm>
            <a:off x="43100" y="4519550"/>
            <a:ext cx="171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6"/>
              </a:rPr>
              <a:t>https://thingsboard.io/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https://thethings.io/iot-dashboards-features/</a:t>
            </a:r>
            <a:endParaRPr sz="500"/>
          </a:p>
        </p:txBody>
      </p:sp>
      <p:pic>
        <p:nvPicPr>
          <p:cNvPr id="1462" name="Google Shape;1462;p89"/>
          <p:cNvPicPr preferRelativeResize="0"/>
          <p:nvPr/>
        </p:nvPicPr>
        <p:blipFill rotWithShape="1">
          <a:blip r:embed="rId7">
            <a:alphaModFix/>
          </a:blip>
          <a:srcRect b="24264" l="0" r="0" t="22430"/>
          <a:stretch/>
        </p:blipFill>
        <p:spPr>
          <a:xfrm>
            <a:off x="5628325" y="3420462"/>
            <a:ext cx="1270753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89"/>
          <p:cNvSpPr/>
          <p:nvPr/>
        </p:nvSpPr>
        <p:spPr>
          <a:xfrm>
            <a:off x="4334775" y="3477500"/>
            <a:ext cx="1241100" cy="350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89"/>
          <p:cNvSpPr txBox="1"/>
          <p:nvPr/>
        </p:nvSpPr>
        <p:spPr>
          <a:xfrm>
            <a:off x="4363650" y="3828200"/>
            <a:ext cx="4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✔</a:t>
            </a:r>
            <a:endParaRPr/>
          </a:p>
        </p:txBody>
      </p:sp>
      <p:sp>
        <p:nvSpPr>
          <p:cNvPr id="1465" name="Google Shape;1465;p89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0"/>
          <p:cNvSpPr txBox="1"/>
          <p:nvPr>
            <p:ph idx="2" type="body"/>
          </p:nvPr>
        </p:nvSpPr>
        <p:spPr>
          <a:xfrm>
            <a:off x="106136" y="128222"/>
            <a:ext cx="7948200" cy="17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Smart dustbins using LPWAN </a:t>
            </a:r>
            <a:endParaRPr/>
          </a:p>
        </p:txBody>
      </p:sp>
      <p:sp>
        <p:nvSpPr>
          <p:cNvPr id="1471" name="Google Shape;1471;p90"/>
          <p:cNvSpPr txBox="1"/>
          <p:nvPr/>
        </p:nvSpPr>
        <p:spPr>
          <a:xfrm>
            <a:off x="118783" y="748300"/>
            <a:ext cx="634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WebSocket based camera service for accessing to robots’ camera view.</a:t>
            </a:r>
            <a:endParaRPr sz="1000"/>
          </a:p>
        </p:txBody>
      </p:sp>
      <p:sp>
        <p:nvSpPr>
          <p:cNvPr id="1472" name="Google Shape;1472;p90"/>
          <p:cNvSpPr txBox="1"/>
          <p:nvPr/>
        </p:nvSpPr>
        <p:spPr>
          <a:xfrm>
            <a:off x="106095" y="1207500"/>
            <a:ext cx="25911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arenR" startAt="3"/>
            </a:pPr>
            <a:r>
              <a:rPr b="1" lang="de" sz="1200">
                <a:solidFill>
                  <a:schemeClr val="lt1"/>
                </a:solidFill>
              </a:rPr>
              <a:t>Video Streaming Server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473" name="Google Shape;1473;p90"/>
          <p:cNvSpPr txBox="1"/>
          <p:nvPr/>
        </p:nvSpPr>
        <p:spPr>
          <a:xfrm>
            <a:off x="1055475" y="3974538"/>
            <a:ext cx="92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Start / Stop</a:t>
            </a:r>
            <a:endParaRPr sz="1000"/>
          </a:p>
        </p:txBody>
      </p:sp>
      <p:cxnSp>
        <p:nvCxnSpPr>
          <p:cNvPr id="1474" name="Google Shape;1474;p90"/>
          <p:cNvCxnSpPr/>
          <p:nvPr/>
        </p:nvCxnSpPr>
        <p:spPr>
          <a:xfrm flipH="1" rot="10800000">
            <a:off x="1095482" y="3974541"/>
            <a:ext cx="669600" cy="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5" name="Google Shape;1475;p90"/>
          <p:cNvSpPr txBox="1"/>
          <p:nvPr/>
        </p:nvSpPr>
        <p:spPr>
          <a:xfrm>
            <a:off x="1229931" y="3425388"/>
            <a:ext cx="58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Frame</a:t>
            </a:r>
            <a:endParaRPr sz="1000"/>
          </a:p>
        </p:txBody>
      </p:sp>
      <p:cxnSp>
        <p:nvCxnSpPr>
          <p:cNvPr id="1476" name="Google Shape;1476;p90"/>
          <p:cNvCxnSpPr/>
          <p:nvPr/>
        </p:nvCxnSpPr>
        <p:spPr>
          <a:xfrm flipH="1" rot="10800000">
            <a:off x="1095469" y="3762879"/>
            <a:ext cx="705600" cy="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7" name="Google Shape;1477;p90"/>
          <p:cNvSpPr/>
          <p:nvPr/>
        </p:nvSpPr>
        <p:spPr>
          <a:xfrm>
            <a:off x="1916948" y="2067588"/>
            <a:ext cx="2776200" cy="19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90"/>
          <p:cNvSpPr txBox="1"/>
          <p:nvPr/>
        </p:nvSpPr>
        <p:spPr>
          <a:xfrm>
            <a:off x="1984563" y="2182063"/>
            <a:ext cx="126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 End</a:t>
            </a:r>
            <a:endParaRPr/>
          </a:p>
        </p:txBody>
      </p:sp>
      <p:sp>
        <p:nvSpPr>
          <p:cNvPr id="1479" name="Google Shape;1479;p90"/>
          <p:cNvSpPr txBox="1"/>
          <p:nvPr/>
        </p:nvSpPr>
        <p:spPr>
          <a:xfrm>
            <a:off x="3553275" y="2182075"/>
            <a:ext cx="107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 End</a:t>
            </a:r>
            <a:endParaRPr/>
          </a:p>
        </p:txBody>
      </p:sp>
      <p:cxnSp>
        <p:nvCxnSpPr>
          <p:cNvPr id="1480" name="Google Shape;1480;p90"/>
          <p:cNvCxnSpPr/>
          <p:nvPr/>
        </p:nvCxnSpPr>
        <p:spPr>
          <a:xfrm flipH="1">
            <a:off x="3498413" y="2813338"/>
            <a:ext cx="3600" cy="108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81" name="Google Shape;1481;p90"/>
          <p:cNvSpPr txBox="1"/>
          <p:nvPr/>
        </p:nvSpPr>
        <p:spPr>
          <a:xfrm>
            <a:off x="1984563" y="3699938"/>
            <a:ext cx="1260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WebSocket Server</a:t>
            </a:r>
            <a:endParaRPr sz="1000"/>
          </a:p>
        </p:txBody>
      </p:sp>
      <p:sp>
        <p:nvSpPr>
          <p:cNvPr id="1482" name="Google Shape;1482;p90"/>
          <p:cNvSpPr txBox="1"/>
          <p:nvPr/>
        </p:nvSpPr>
        <p:spPr>
          <a:xfrm>
            <a:off x="3703246" y="2698938"/>
            <a:ext cx="9291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HTTP Server</a:t>
            </a:r>
            <a:endParaRPr sz="1000"/>
          </a:p>
        </p:txBody>
      </p:sp>
      <p:sp>
        <p:nvSpPr>
          <p:cNvPr id="1483" name="Google Shape;1483;p90"/>
          <p:cNvSpPr/>
          <p:nvPr/>
        </p:nvSpPr>
        <p:spPr>
          <a:xfrm>
            <a:off x="198875" y="3517863"/>
            <a:ext cx="792000" cy="67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Robot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WS Node</a:t>
            </a:r>
            <a:endParaRPr sz="1000"/>
          </a:p>
        </p:txBody>
      </p:sp>
      <p:cxnSp>
        <p:nvCxnSpPr>
          <p:cNvPr id="1484" name="Google Shape;1484;p90"/>
          <p:cNvCxnSpPr/>
          <p:nvPr/>
        </p:nvCxnSpPr>
        <p:spPr>
          <a:xfrm>
            <a:off x="3512638" y="2848988"/>
            <a:ext cx="1800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p90"/>
          <p:cNvCxnSpPr/>
          <p:nvPr/>
        </p:nvCxnSpPr>
        <p:spPr>
          <a:xfrm>
            <a:off x="3260225" y="3852063"/>
            <a:ext cx="2304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6" name="Google Shape;1486;p90"/>
          <p:cNvSpPr txBox="1"/>
          <p:nvPr/>
        </p:nvSpPr>
        <p:spPr>
          <a:xfrm rot="-5400000">
            <a:off x="2986281" y="3099963"/>
            <a:ext cx="58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Frame</a:t>
            </a:r>
            <a:endParaRPr sz="1000"/>
          </a:p>
        </p:txBody>
      </p:sp>
      <p:pic>
        <p:nvPicPr>
          <p:cNvPr id="1487" name="Google Shape;1487;p90"/>
          <p:cNvPicPr preferRelativeResize="0"/>
          <p:nvPr/>
        </p:nvPicPr>
        <p:blipFill rotWithShape="1">
          <a:blip r:embed="rId3">
            <a:alphaModFix/>
          </a:blip>
          <a:srcRect b="0" l="0" r="0" t="13156"/>
          <a:stretch/>
        </p:blipFill>
        <p:spPr>
          <a:xfrm>
            <a:off x="6931438" y="1960800"/>
            <a:ext cx="2025320" cy="1940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8" name="Google Shape;1488;p90"/>
          <p:cNvSpPr txBox="1"/>
          <p:nvPr/>
        </p:nvSpPr>
        <p:spPr>
          <a:xfrm>
            <a:off x="132708" y="1622100"/>
            <a:ext cx="634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WebSocket based camera service for accessing to robots’ camera view.</a:t>
            </a:r>
            <a:endParaRPr sz="1000"/>
          </a:p>
        </p:txBody>
      </p:sp>
      <p:sp>
        <p:nvSpPr>
          <p:cNvPr id="1489" name="Google Shape;1489;p90"/>
          <p:cNvSpPr txBox="1"/>
          <p:nvPr/>
        </p:nvSpPr>
        <p:spPr>
          <a:xfrm>
            <a:off x="6931450" y="1622100"/>
            <a:ext cx="2025300" cy="338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</a:rPr>
              <a:t>Camera Service </a:t>
            </a:r>
            <a:endParaRPr b="1" sz="1000">
              <a:solidFill>
                <a:schemeClr val="lt1"/>
              </a:solidFill>
            </a:endParaRPr>
          </a:p>
        </p:txBody>
      </p:sp>
      <p:grpSp>
        <p:nvGrpSpPr>
          <p:cNvPr id="1490" name="Google Shape;1490;p90"/>
          <p:cNvGrpSpPr/>
          <p:nvPr/>
        </p:nvGrpSpPr>
        <p:grpSpPr>
          <a:xfrm>
            <a:off x="4784200" y="2421811"/>
            <a:ext cx="1770612" cy="391526"/>
            <a:chOff x="4692850" y="2955111"/>
            <a:chExt cx="1770612" cy="391526"/>
          </a:xfrm>
        </p:grpSpPr>
        <p:cxnSp>
          <p:nvCxnSpPr>
            <p:cNvPr id="1491" name="Google Shape;1491;p90"/>
            <p:cNvCxnSpPr/>
            <p:nvPr/>
          </p:nvCxnSpPr>
          <p:spPr>
            <a:xfrm>
              <a:off x="4693150" y="3221838"/>
              <a:ext cx="576000" cy="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92" name="Google Shape;1492;p90"/>
            <p:cNvSpPr/>
            <p:nvPr/>
          </p:nvSpPr>
          <p:spPr>
            <a:xfrm>
              <a:off x="5331563" y="3100638"/>
              <a:ext cx="1131900" cy="246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Camera Service</a:t>
              </a:r>
              <a:endParaRPr sz="1000"/>
            </a:p>
          </p:txBody>
        </p:sp>
        <p:sp>
          <p:nvSpPr>
            <p:cNvPr id="1493" name="Google Shape;1493;p90"/>
            <p:cNvSpPr txBox="1"/>
            <p:nvPr/>
          </p:nvSpPr>
          <p:spPr>
            <a:xfrm rot="-7117">
              <a:off x="4692849" y="2955711"/>
              <a:ext cx="579601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Frame</a:t>
              </a:r>
              <a:endParaRPr sz="1000"/>
            </a:p>
          </p:txBody>
        </p:sp>
      </p:grpSp>
      <p:cxnSp>
        <p:nvCxnSpPr>
          <p:cNvPr id="1494" name="Google Shape;1494;p90"/>
          <p:cNvCxnSpPr/>
          <p:nvPr/>
        </p:nvCxnSpPr>
        <p:spPr>
          <a:xfrm flipH="1" rot="10800000">
            <a:off x="6597419" y="2698954"/>
            <a:ext cx="309600" cy="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5" name="Google Shape;1495;p90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Application Layer of the MURMEL Network</a:t>
            </a:r>
            <a:endParaRPr/>
          </a:p>
        </p:txBody>
      </p:sp>
      <p:sp>
        <p:nvSpPr>
          <p:cNvPr id="1496" name="Google Shape;1496;p90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91"/>
          <p:cNvSpPr txBox="1"/>
          <p:nvPr>
            <p:ph idx="2" type="body"/>
          </p:nvPr>
        </p:nvSpPr>
        <p:spPr>
          <a:xfrm>
            <a:off x="106136" y="128222"/>
            <a:ext cx="7948200" cy="17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Smart dustbins using LPWAN </a:t>
            </a:r>
            <a:endParaRPr/>
          </a:p>
        </p:txBody>
      </p:sp>
      <p:sp>
        <p:nvSpPr>
          <p:cNvPr id="1502" name="Google Shape;1502;p91"/>
          <p:cNvSpPr txBox="1"/>
          <p:nvPr/>
        </p:nvSpPr>
        <p:spPr>
          <a:xfrm>
            <a:off x="106095" y="1207500"/>
            <a:ext cx="2591100" cy="3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arenR" startAt="4"/>
            </a:pPr>
            <a:r>
              <a:rPr b="1" lang="de" sz="1200">
                <a:solidFill>
                  <a:schemeClr val="lt1"/>
                </a:solidFill>
              </a:rPr>
              <a:t>Route Planning Server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03" name="Google Shape;1503;p91"/>
          <p:cNvSpPr txBox="1"/>
          <p:nvPr/>
        </p:nvSpPr>
        <p:spPr>
          <a:xfrm>
            <a:off x="1517863" y="1915375"/>
            <a:ext cx="126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 End</a:t>
            </a:r>
            <a:endParaRPr/>
          </a:p>
        </p:txBody>
      </p:sp>
      <p:sp>
        <p:nvSpPr>
          <p:cNvPr id="1504" name="Google Shape;1504;p91"/>
          <p:cNvSpPr txBox="1"/>
          <p:nvPr/>
        </p:nvSpPr>
        <p:spPr>
          <a:xfrm>
            <a:off x="3256763" y="1915375"/>
            <a:ext cx="13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 End</a:t>
            </a:r>
            <a:endParaRPr/>
          </a:p>
        </p:txBody>
      </p:sp>
      <p:sp>
        <p:nvSpPr>
          <p:cNvPr id="1505" name="Google Shape;1505;p91"/>
          <p:cNvSpPr/>
          <p:nvPr/>
        </p:nvSpPr>
        <p:spPr>
          <a:xfrm>
            <a:off x="4955038" y="2447875"/>
            <a:ext cx="1022400" cy="24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Route Service</a:t>
            </a:r>
            <a:endParaRPr sz="1000"/>
          </a:p>
        </p:txBody>
      </p:sp>
      <p:sp>
        <p:nvSpPr>
          <p:cNvPr id="1506" name="Google Shape;1506;p91"/>
          <p:cNvSpPr txBox="1"/>
          <p:nvPr/>
        </p:nvSpPr>
        <p:spPr>
          <a:xfrm>
            <a:off x="1525075" y="3444300"/>
            <a:ext cx="1260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WebSocket Server</a:t>
            </a:r>
            <a:endParaRPr sz="1000"/>
          </a:p>
        </p:txBody>
      </p:sp>
      <p:sp>
        <p:nvSpPr>
          <p:cNvPr id="1507" name="Google Shape;1507;p91"/>
          <p:cNvSpPr txBox="1"/>
          <p:nvPr/>
        </p:nvSpPr>
        <p:spPr>
          <a:xfrm>
            <a:off x="1517863" y="2432250"/>
            <a:ext cx="1260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Sumo Server</a:t>
            </a:r>
            <a:endParaRPr sz="1000"/>
          </a:p>
        </p:txBody>
      </p:sp>
      <p:sp>
        <p:nvSpPr>
          <p:cNvPr id="1508" name="Google Shape;1508;p91"/>
          <p:cNvSpPr txBox="1"/>
          <p:nvPr/>
        </p:nvSpPr>
        <p:spPr>
          <a:xfrm>
            <a:off x="3452425" y="2432250"/>
            <a:ext cx="9432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HTTP Server</a:t>
            </a:r>
            <a:endParaRPr sz="1000"/>
          </a:p>
        </p:txBody>
      </p:sp>
      <p:sp>
        <p:nvSpPr>
          <p:cNvPr id="1509" name="Google Shape;1509;p91"/>
          <p:cNvSpPr/>
          <p:nvPr/>
        </p:nvSpPr>
        <p:spPr>
          <a:xfrm>
            <a:off x="150150" y="3231450"/>
            <a:ext cx="774000" cy="67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Robot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WS node</a:t>
            </a:r>
            <a:endParaRPr sz="1000"/>
          </a:p>
        </p:txBody>
      </p:sp>
      <p:cxnSp>
        <p:nvCxnSpPr>
          <p:cNvPr id="1510" name="Google Shape;1510;p91"/>
          <p:cNvCxnSpPr/>
          <p:nvPr/>
        </p:nvCxnSpPr>
        <p:spPr>
          <a:xfrm>
            <a:off x="978000" y="3609700"/>
            <a:ext cx="4932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11" name="Google Shape;1511;p91"/>
          <p:cNvSpPr txBox="1"/>
          <p:nvPr/>
        </p:nvSpPr>
        <p:spPr>
          <a:xfrm>
            <a:off x="924163" y="3231450"/>
            <a:ext cx="60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Route</a:t>
            </a:r>
            <a:endParaRPr sz="1000"/>
          </a:p>
        </p:txBody>
      </p:sp>
      <p:sp>
        <p:nvSpPr>
          <p:cNvPr id="1512" name="Google Shape;1512;p91"/>
          <p:cNvSpPr txBox="1"/>
          <p:nvPr/>
        </p:nvSpPr>
        <p:spPr>
          <a:xfrm>
            <a:off x="2803476" y="2198550"/>
            <a:ext cx="79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Route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Verification</a:t>
            </a:r>
            <a:endParaRPr sz="800"/>
          </a:p>
        </p:txBody>
      </p:sp>
      <p:grpSp>
        <p:nvGrpSpPr>
          <p:cNvPr id="1513" name="Google Shape;1513;p91"/>
          <p:cNvGrpSpPr/>
          <p:nvPr/>
        </p:nvGrpSpPr>
        <p:grpSpPr>
          <a:xfrm>
            <a:off x="2896775" y="2484800"/>
            <a:ext cx="360000" cy="202688"/>
            <a:chOff x="4327375" y="4076338"/>
            <a:chExt cx="360000" cy="202688"/>
          </a:xfrm>
        </p:grpSpPr>
        <p:cxnSp>
          <p:nvCxnSpPr>
            <p:cNvPr id="1514" name="Google Shape;1514;p91"/>
            <p:cNvCxnSpPr/>
            <p:nvPr/>
          </p:nvCxnSpPr>
          <p:spPr>
            <a:xfrm flipH="1" rot="10800000">
              <a:off x="4327375" y="4076338"/>
              <a:ext cx="360000" cy="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1515" name="Google Shape;1515;p91"/>
            <p:cNvCxnSpPr/>
            <p:nvPr/>
          </p:nvCxnSpPr>
          <p:spPr>
            <a:xfrm rot="10800000">
              <a:off x="4327375" y="4276625"/>
              <a:ext cx="360000" cy="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1516" name="Google Shape;1516;p91"/>
          <p:cNvSpPr/>
          <p:nvPr/>
        </p:nvSpPr>
        <p:spPr>
          <a:xfrm>
            <a:off x="4718200" y="1187675"/>
            <a:ext cx="1569900" cy="33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Mothership Operator</a:t>
            </a:r>
            <a:endParaRPr sz="1000"/>
          </a:p>
        </p:txBody>
      </p:sp>
      <p:sp>
        <p:nvSpPr>
          <p:cNvPr id="1517" name="Google Shape;1517;p91"/>
          <p:cNvSpPr txBox="1"/>
          <p:nvPr/>
        </p:nvSpPr>
        <p:spPr>
          <a:xfrm>
            <a:off x="4571988" y="1533450"/>
            <a:ext cx="219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Request    Response    Push  </a:t>
            </a:r>
            <a:endParaRPr sz="1000"/>
          </a:p>
        </p:txBody>
      </p:sp>
      <p:cxnSp>
        <p:nvCxnSpPr>
          <p:cNvPr id="1518" name="Google Shape;1518;p91"/>
          <p:cNvCxnSpPr/>
          <p:nvPr/>
        </p:nvCxnSpPr>
        <p:spPr>
          <a:xfrm rot="5400000">
            <a:off x="4911950" y="2112575"/>
            <a:ext cx="4572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91"/>
          <p:cNvCxnSpPr/>
          <p:nvPr/>
        </p:nvCxnSpPr>
        <p:spPr>
          <a:xfrm rot="-5400000">
            <a:off x="5237650" y="2112563"/>
            <a:ext cx="4572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0" name="Google Shape;1520;p91"/>
          <p:cNvSpPr txBox="1"/>
          <p:nvPr/>
        </p:nvSpPr>
        <p:spPr>
          <a:xfrm>
            <a:off x="4341051" y="2198550"/>
            <a:ext cx="79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Route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Verification</a:t>
            </a:r>
            <a:endParaRPr sz="800"/>
          </a:p>
        </p:txBody>
      </p:sp>
      <p:grpSp>
        <p:nvGrpSpPr>
          <p:cNvPr id="1521" name="Google Shape;1521;p91"/>
          <p:cNvGrpSpPr/>
          <p:nvPr/>
        </p:nvGrpSpPr>
        <p:grpSpPr>
          <a:xfrm>
            <a:off x="4434350" y="2484800"/>
            <a:ext cx="360000" cy="202688"/>
            <a:chOff x="4327375" y="4076338"/>
            <a:chExt cx="360000" cy="202688"/>
          </a:xfrm>
        </p:grpSpPr>
        <p:cxnSp>
          <p:nvCxnSpPr>
            <p:cNvPr id="1522" name="Google Shape;1522;p91"/>
            <p:cNvCxnSpPr/>
            <p:nvPr/>
          </p:nvCxnSpPr>
          <p:spPr>
            <a:xfrm flipH="1" rot="10800000">
              <a:off x="4327375" y="4076338"/>
              <a:ext cx="360000" cy="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1523" name="Google Shape;1523;p91"/>
            <p:cNvCxnSpPr/>
            <p:nvPr/>
          </p:nvCxnSpPr>
          <p:spPr>
            <a:xfrm rot="10800000">
              <a:off x="4327375" y="4276625"/>
              <a:ext cx="360000" cy="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cxnSp>
        <p:nvCxnSpPr>
          <p:cNvPr id="1524" name="Google Shape;1524;p91"/>
          <p:cNvCxnSpPr/>
          <p:nvPr/>
        </p:nvCxnSpPr>
        <p:spPr>
          <a:xfrm rot="5400000">
            <a:off x="5598550" y="2106025"/>
            <a:ext cx="457200" cy="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5" name="Google Shape;1525;p91"/>
          <p:cNvCxnSpPr/>
          <p:nvPr/>
        </p:nvCxnSpPr>
        <p:spPr>
          <a:xfrm flipH="1">
            <a:off x="2839025" y="2777800"/>
            <a:ext cx="2991300" cy="8304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6" name="Google Shape;1526;p91"/>
          <p:cNvSpPr txBox="1"/>
          <p:nvPr/>
        </p:nvSpPr>
        <p:spPr>
          <a:xfrm>
            <a:off x="2896776" y="3351300"/>
            <a:ext cx="79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Route</a:t>
            </a:r>
            <a:endParaRPr sz="800"/>
          </a:p>
        </p:txBody>
      </p:sp>
      <p:pic>
        <p:nvPicPr>
          <p:cNvPr id="1527" name="Google Shape;1527;p91"/>
          <p:cNvPicPr preferRelativeResize="0"/>
          <p:nvPr/>
        </p:nvPicPr>
        <p:blipFill rotWithShape="1">
          <a:blip r:embed="rId3">
            <a:alphaModFix/>
          </a:blip>
          <a:srcRect b="0" l="50119" r="0" t="0"/>
          <a:stretch/>
        </p:blipFill>
        <p:spPr>
          <a:xfrm>
            <a:off x="6931450" y="1960802"/>
            <a:ext cx="2025299" cy="1780947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91"/>
          <p:cNvSpPr txBox="1"/>
          <p:nvPr/>
        </p:nvSpPr>
        <p:spPr>
          <a:xfrm>
            <a:off x="6931450" y="1622100"/>
            <a:ext cx="2025300" cy="338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</a:rPr>
              <a:t>Route Service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529" name="Google Shape;1529;p91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Application Layer of the MURMEL Network</a:t>
            </a:r>
            <a:endParaRPr/>
          </a:p>
        </p:txBody>
      </p:sp>
      <p:sp>
        <p:nvSpPr>
          <p:cNvPr id="1530" name="Google Shape;1530;p91"/>
          <p:cNvSpPr txBox="1"/>
          <p:nvPr/>
        </p:nvSpPr>
        <p:spPr>
          <a:xfrm>
            <a:off x="118783" y="748300"/>
            <a:ext cx="634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SUMO based Route Planning Service for updating the routes on robots.</a:t>
            </a:r>
            <a:endParaRPr sz="1000"/>
          </a:p>
        </p:txBody>
      </p:sp>
      <p:sp>
        <p:nvSpPr>
          <p:cNvPr id="1531" name="Google Shape;1531;p91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2"/>
          <p:cNvSpPr txBox="1"/>
          <p:nvPr>
            <p:ph idx="2" type="body"/>
          </p:nvPr>
        </p:nvSpPr>
        <p:spPr>
          <a:xfrm>
            <a:off x="106136" y="128222"/>
            <a:ext cx="7948200" cy="17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Defining the Physical Layer of Robots</a:t>
            </a:r>
            <a:endParaRPr/>
          </a:p>
        </p:txBody>
      </p:sp>
      <p:sp>
        <p:nvSpPr>
          <p:cNvPr id="1537" name="Google Shape;1537;p92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Physical layer of the MURMEL Network</a:t>
            </a:r>
            <a:endParaRPr/>
          </a:p>
        </p:txBody>
      </p:sp>
      <p:sp>
        <p:nvSpPr>
          <p:cNvPr id="1538" name="Google Shape;1538;p92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39" name="Google Shape;1539;p92"/>
          <p:cNvSpPr/>
          <p:nvPr/>
        </p:nvSpPr>
        <p:spPr>
          <a:xfrm>
            <a:off x="6815975" y="2711900"/>
            <a:ext cx="1395600" cy="79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92"/>
          <p:cNvSpPr txBox="1"/>
          <p:nvPr/>
        </p:nvSpPr>
        <p:spPr>
          <a:xfrm>
            <a:off x="6319625" y="2171725"/>
            <a:ext cx="238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Murmel Application Server</a:t>
            </a:r>
            <a:endParaRPr/>
          </a:p>
        </p:txBody>
      </p:sp>
      <p:sp>
        <p:nvSpPr>
          <p:cNvPr id="1541" name="Google Shape;1541;p92"/>
          <p:cNvSpPr txBox="1"/>
          <p:nvPr/>
        </p:nvSpPr>
        <p:spPr>
          <a:xfrm>
            <a:off x="6872263" y="2790983"/>
            <a:ext cx="1260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MQTT Server</a:t>
            </a:r>
            <a:endParaRPr sz="1000"/>
          </a:p>
        </p:txBody>
      </p:sp>
      <p:cxnSp>
        <p:nvCxnSpPr>
          <p:cNvPr id="1542" name="Google Shape;1542;p92"/>
          <p:cNvCxnSpPr/>
          <p:nvPr/>
        </p:nvCxnSpPr>
        <p:spPr>
          <a:xfrm rot="-1841448">
            <a:off x="3005519" y="3661908"/>
            <a:ext cx="1501161" cy="349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543" name="Google Shape;1543;p92"/>
          <p:cNvSpPr txBox="1"/>
          <p:nvPr/>
        </p:nvSpPr>
        <p:spPr>
          <a:xfrm>
            <a:off x="6872263" y="3124650"/>
            <a:ext cx="12600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WebSocket Server</a:t>
            </a:r>
            <a:endParaRPr sz="1000"/>
          </a:p>
        </p:txBody>
      </p:sp>
      <p:cxnSp>
        <p:nvCxnSpPr>
          <p:cNvPr id="1544" name="Google Shape;1544;p92"/>
          <p:cNvCxnSpPr/>
          <p:nvPr/>
        </p:nvCxnSpPr>
        <p:spPr>
          <a:xfrm rot="-1841448">
            <a:off x="3142430" y="3926251"/>
            <a:ext cx="1501161" cy="349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545" name="Google Shape;1545;p92"/>
          <p:cNvSpPr txBox="1"/>
          <p:nvPr/>
        </p:nvSpPr>
        <p:spPr>
          <a:xfrm rot="-1840763">
            <a:off x="3397159" y="3619384"/>
            <a:ext cx="953681" cy="3386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Route,Video</a:t>
            </a:r>
            <a:endParaRPr sz="1000"/>
          </a:p>
        </p:txBody>
      </p:sp>
      <p:sp>
        <p:nvSpPr>
          <p:cNvPr id="1546" name="Google Shape;1546;p92"/>
          <p:cNvSpPr txBox="1"/>
          <p:nvPr/>
        </p:nvSpPr>
        <p:spPr>
          <a:xfrm rot="-1842091">
            <a:off x="3299844" y="3372567"/>
            <a:ext cx="775610" cy="3386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Telemetry</a:t>
            </a:r>
            <a:endParaRPr sz="1000"/>
          </a:p>
        </p:txBody>
      </p:sp>
      <p:pic>
        <p:nvPicPr>
          <p:cNvPr descr="Ein Bild, das drinnen, sitzend, suchend, festlegen enthält.&#10;&#10;Automatisch generierte Beschreibung" id="1547" name="Google Shape;154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138" y="2914175"/>
            <a:ext cx="291191" cy="4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92"/>
          <p:cNvSpPr txBox="1"/>
          <p:nvPr/>
        </p:nvSpPr>
        <p:spPr>
          <a:xfrm>
            <a:off x="4753646" y="2556637"/>
            <a:ext cx="36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4G</a:t>
            </a:r>
            <a:endParaRPr sz="1200"/>
          </a:p>
        </p:txBody>
      </p:sp>
      <p:grpSp>
        <p:nvGrpSpPr>
          <p:cNvPr id="1549" name="Google Shape;1549;p92"/>
          <p:cNvGrpSpPr/>
          <p:nvPr/>
        </p:nvGrpSpPr>
        <p:grpSpPr>
          <a:xfrm>
            <a:off x="234300" y="3466500"/>
            <a:ext cx="2730000" cy="1323300"/>
            <a:chOff x="313300" y="1811125"/>
            <a:chExt cx="2730000" cy="1323300"/>
          </a:xfrm>
        </p:grpSpPr>
        <p:sp>
          <p:nvSpPr>
            <p:cNvPr id="1550" name="Google Shape;1550;p92"/>
            <p:cNvSpPr/>
            <p:nvPr/>
          </p:nvSpPr>
          <p:spPr>
            <a:xfrm>
              <a:off x="313300" y="1811125"/>
              <a:ext cx="2730000" cy="1323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                  Node: MQTT Client</a:t>
              </a:r>
              <a:endParaRPr sz="10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                            Node: WebSocket Client</a:t>
              </a:r>
              <a:endParaRPr sz="10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		  ID: 2</a:t>
              </a:r>
              <a:endParaRPr sz="1000"/>
            </a:p>
          </p:txBody>
        </p:sp>
        <p:pic>
          <p:nvPicPr>
            <p:cNvPr id="1551" name="Google Shape;1551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2450" y="1891550"/>
              <a:ext cx="1260000" cy="335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in Bild, das Spielzeug enthält.&#10;&#10;Automatisch generierte Beschreibung" id="1552" name="Google Shape;1552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0801" y="2038825"/>
              <a:ext cx="775500" cy="775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3" name="Google Shape;1553;p92"/>
          <p:cNvGrpSpPr/>
          <p:nvPr/>
        </p:nvGrpSpPr>
        <p:grpSpPr>
          <a:xfrm>
            <a:off x="234150" y="1490025"/>
            <a:ext cx="2730000" cy="1323300"/>
            <a:chOff x="313300" y="1811125"/>
            <a:chExt cx="2730000" cy="1323300"/>
          </a:xfrm>
        </p:grpSpPr>
        <p:sp>
          <p:nvSpPr>
            <p:cNvPr id="1554" name="Google Shape;1554;p92"/>
            <p:cNvSpPr/>
            <p:nvPr/>
          </p:nvSpPr>
          <p:spPr>
            <a:xfrm>
              <a:off x="313300" y="1811125"/>
              <a:ext cx="2730000" cy="1323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                  Node: MQTT Client</a:t>
              </a:r>
              <a:endParaRPr sz="10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                            Node: WebSocket Client</a:t>
              </a:r>
              <a:endParaRPr sz="10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		  ID: 1</a:t>
              </a:r>
              <a:endParaRPr sz="1000"/>
            </a:p>
          </p:txBody>
        </p:sp>
        <p:pic>
          <p:nvPicPr>
            <p:cNvPr id="1555" name="Google Shape;1555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2450" y="1891550"/>
              <a:ext cx="1260000" cy="335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in Bild, das Spielzeug enthält.&#10;&#10;Automatisch generierte Beschreibung" id="1556" name="Google Shape;1556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0801" y="2038825"/>
              <a:ext cx="775500" cy="775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57" name="Google Shape;1557;p92"/>
          <p:cNvCxnSpPr/>
          <p:nvPr/>
        </p:nvCxnSpPr>
        <p:spPr>
          <a:xfrm>
            <a:off x="5219525" y="3160175"/>
            <a:ext cx="1542600" cy="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558" name="Google Shape;1558;p92"/>
          <p:cNvSpPr txBox="1"/>
          <p:nvPr/>
        </p:nvSpPr>
        <p:spPr>
          <a:xfrm>
            <a:off x="106125" y="806425"/>
            <a:ext cx="76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Integration of the connectivity nodes into robots </a:t>
            </a:r>
            <a:endParaRPr/>
          </a:p>
        </p:txBody>
      </p:sp>
      <p:cxnSp>
        <p:nvCxnSpPr>
          <p:cNvPr id="1559" name="Google Shape;1559;p92"/>
          <p:cNvCxnSpPr/>
          <p:nvPr/>
        </p:nvCxnSpPr>
        <p:spPr>
          <a:xfrm flipH="1" rot="1841448">
            <a:off x="3142442" y="2402420"/>
            <a:ext cx="1501161" cy="349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60" name="Google Shape;1560;p92"/>
          <p:cNvCxnSpPr/>
          <p:nvPr/>
        </p:nvCxnSpPr>
        <p:spPr>
          <a:xfrm flipH="1" rot="1841448">
            <a:off x="3005531" y="2666763"/>
            <a:ext cx="1501161" cy="349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561" name="Google Shape;1561;p92"/>
          <p:cNvSpPr txBox="1"/>
          <p:nvPr/>
        </p:nvSpPr>
        <p:spPr>
          <a:xfrm flipH="1" rot="1840763">
            <a:off x="3298282" y="2359897"/>
            <a:ext cx="953681" cy="3386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Route,Video</a:t>
            </a:r>
            <a:endParaRPr sz="1000"/>
          </a:p>
        </p:txBody>
      </p:sp>
      <p:sp>
        <p:nvSpPr>
          <p:cNvPr id="1562" name="Google Shape;1562;p92"/>
          <p:cNvSpPr txBox="1"/>
          <p:nvPr/>
        </p:nvSpPr>
        <p:spPr>
          <a:xfrm flipH="1" rot="1842091">
            <a:off x="3573668" y="2113079"/>
            <a:ext cx="775610" cy="3386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Telemetry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106136" y="320003"/>
            <a:ext cx="7948200" cy="3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Introduction</a:t>
            </a:r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131788" y="1569624"/>
            <a:ext cx="2491550" cy="2626951"/>
            <a:chOff x="173650" y="1768299"/>
            <a:chExt cx="2491550" cy="2626951"/>
          </a:xfrm>
        </p:grpSpPr>
        <p:pic>
          <p:nvPicPr>
            <p:cNvPr id="159" name="Google Shape;15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650" y="1768299"/>
              <a:ext cx="2491550" cy="221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5"/>
            <p:cNvSpPr txBox="1"/>
            <p:nvPr/>
          </p:nvSpPr>
          <p:spPr>
            <a:xfrm>
              <a:off x="173650" y="3979750"/>
              <a:ext cx="2491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500"/>
                <a:t>Source: </a:t>
              </a:r>
              <a:r>
                <a:rPr lang="de" sz="500"/>
                <a:t>https://teslanorth.com/2021/02/08/tesla-software-update-wirelessly-rolls-out-to-massive-fleet-of-cars-looks-incredible-video/</a:t>
              </a:r>
              <a:endParaRPr sz="500"/>
            </a:p>
          </p:txBody>
        </p:sp>
      </p:grpSp>
      <p:grpSp>
        <p:nvGrpSpPr>
          <p:cNvPr id="161" name="Google Shape;161;p15"/>
          <p:cNvGrpSpPr/>
          <p:nvPr/>
        </p:nvGrpSpPr>
        <p:grpSpPr>
          <a:xfrm>
            <a:off x="5950363" y="1608475"/>
            <a:ext cx="3061850" cy="1756875"/>
            <a:chOff x="5992225" y="1807150"/>
            <a:chExt cx="3061850" cy="1756875"/>
          </a:xfrm>
        </p:grpSpPr>
        <p:sp>
          <p:nvSpPr>
            <p:cNvPr id="162" name="Google Shape;162;p15"/>
            <p:cNvSpPr txBox="1"/>
            <p:nvPr/>
          </p:nvSpPr>
          <p:spPr>
            <a:xfrm>
              <a:off x="5992275" y="1807150"/>
              <a:ext cx="30618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de" sz="1200">
                  <a:solidFill>
                    <a:schemeClr val="lt1"/>
                  </a:solidFill>
                </a:rPr>
                <a:t>Use cases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163" name="Google Shape;163;p15"/>
            <p:cNvSpPr txBox="1"/>
            <p:nvPr/>
          </p:nvSpPr>
          <p:spPr>
            <a:xfrm>
              <a:off x="5992225" y="2132425"/>
              <a:ext cx="3061800" cy="14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3600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Sending s</a:t>
              </a:r>
              <a:r>
                <a:rPr lang="de" sz="1200"/>
                <a:t>oftware updates to robots</a:t>
              </a:r>
              <a:endParaRPr sz="1200"/>
            </a:p>
            <a:p>
              <a:pPr indent="-428625" lvl="1" marL="80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Improved algorithms</a:t>
              </a:r>
              <a:endParaRPr sz="1200"/>
            </a:p>
            <a:p>
              <a:pPr indent="-428625" lvl="1" marL="80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de" sz="1200"/>
                <a:t>ROS update</a:t>
              </a:r>
              <a:endParaRPr sz="1200"/>
            </a:p>
            <a:p>
              <a:pPr indent="-304800" lvl="0" marL="3600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Assigning routes to the robots </a:t>
              </a:r>
              <a:endParaRPr sz="1200"/>
            </a:p>
            <a:p>
              <a:pPr indent="-304800" lvl="0" marL="3600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de" sz="1200"/>
                <a:t>Updating routes in exceptional situations</a:t>
              </a:r>
              <a:endParaRPr sz="1200"/>
            </a:p>
          </p:txBody>
        </p:sp>
      </p:grpSp>
      <p:sp>
        <p:nvSpPr>
          <p:cNvPr id="164" name="Google Shape;164;p15"/>
          <p:cNvSpPr txBox="1"/>
          <p:nvPr/>
        </p:nvSpPr>
        <p:spPr>
          <a:xfrm>
            <a:off x="106125" y="751425"/>
            <a:ext cx="80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arenR" startAt="2"/>
            </a:pPr>
            <a:r>
              <a:rPr b="1" lang="de" sz="1200">
                <a:solidFill>
                  <a:srgbClr val="434343"/>
                </a:solidFill>
              </a:rPr>
              <a:t>Over The Air (OTA) Software Update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131800" y="1269775"/>
            <a:ext cx="27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Example of OTA: Tesla Software Update</a:t>
            </a:r>
            <a:endParaRPr sz="1000"/>
          </a:p>
        </p:txBody>
      </p:sp>
      <p:sp>
        <p:nvSpPr>
          <p:cNvPr id="166" name="Google Shape;166;p15"/>
          <p:cNvSpPr txBox="1"/>
          <p:nvPr>
            <p:ph idx="12" type="sldNum"/>
          </p:nvPr>
        </p:nvSpPr>
        <p:spPr>
          <a:xfrm>
            <a:off x="7398174" y="4789799"/>
            <a:ext cx="586500" cy="28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67" name="Google Shape;1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386" y="1569623"/>
            <a:ext cx="1540000" cy="16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1188" y="1569625"/>
            <a:ext cx="1507625" cy="16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5"/>
          <p:cNvSpPr txBox="1"/>
          <p:nvPr/>
        </p:nvSpPr>
        <p:spPr>
          <a:xfrm>
            <a:off x="3108700" y="1269775"/>
            <a:ext cx="24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Dynamic Route Update to robots</a:t>
            </a:r>
            <a:endParaRPr sz="1000"/>
          </a:p>
        </p:txBody>
      </p:sp>
      <p:sp>
        <p:nvSpPr>
          <p:cNvPr id="170" name="Google Shape;170;p15"/>
          <p:cNvSpPr txBox="1"/>
          <p:nvPr/>
        </p:nvSpPr>
        <p:spPr>
          <a:xfrm>
            <a:off x="3142988" y="3211175"/>
            <a:ext cx="62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Before</a:t>
            </a:r>
            <a:endParaRPr sz="1000"/>
          </a:p>
        </p:txBody>
      </p:sp>
      <p:sp>
        <p:nvSpPr>
          <p:cNvPr id="171" name="Google Shape;171;p15"/>
          <p:cNvSpPr txBox="1"/>
          <p:nvPr/>
        </p:nvSpPr>
        <p:spPr>
          <a:xfrm>
            <a:off x="4775975" y="3211175"/>
            <a:ext cx="62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After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MPM">
      <a:dk1>
        <a:srgbClr val="3F3F3F"/>
      </a:dk1>
      <a:lt1>
        <a:srgbClr val="FFFFFF"/>
      </a:lt1>
      <a:dk2>
        <a:srgbClr val="686868"/>
      </a:dk2>
      <a:lt2>
        <a:srgbClr val="FFFFFF"/>
      </a:lt2>
      <a:accent1>
        <a:srgbClr val="C50E1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